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8"/>
  </p:notesMasterIdLst>
  <p:sldIdLst>
    <p:sldId id="256" r:id="rId2"/>
    <p:sldId id="867" r:id="rId3"/>
    <p:sldId id="868" r:id="rId4"/>
    <p:sldId id="257" r:id="rId5"/>
    <p:sldId id="869" r:id="rId6"/>
    <p:sldId id="870" r:id="rId7"/>
    <p:sldId id="856" r:id="rId8"/>
    <p:sldId id="857" r:id="rId9"/>
    <p:sldId id="872" r:id="rId10"/>
    <p:sldId id="860" r:id="rId11"/>
    <p:sldId id="877" r:id="rId12"/>
    <p:sldId id="880" r:id="rId13"/>
    <p:sldId id="879" r:id="rId14"/>
    <p:sldId id="878" r:id="rId15"/>
    <p:sldId id="914" r:id="rId16"/>
    <p:sldId id="859" r:id="rId17"/>
    <p:sldId id="861" r:id="rId18"/>
    <p:sldId id="862" r:id="rId19"/>
    <p:sldId id="881" r:id="rId20"/>
    <p:sldId id="882" r:id="rId21"/>
    <p:sldId id="873" r:id="rId22"/>
    <p:sldId id="883" r:id="rId23"/>
    <p:sldId id="874" r:id="rId24"/>
    <p:sldId id="875" r:id="rId25"/>
    <p:sldId id="885" r:id="rId26"/>
    <p:sldId id="884" r:id="rId27"/>
    <p:sldId id="876" r:id="rId28"/>
    <p:sldId id="886" r:id="rId29"/>
    <p:sldId id="887" r:id="rId30"/>
    <p:sldId id="889" r:id="rId31"/>
    <p:sldId id="891" r:id="rId32"/>
    <p:sldId id="890" r:id="rId33"/>
    <p:sldId id="892" r:id="rId34"/>
    <p:sldId id="893" r:id="rId35"/>
    <p:sldId id="888" r:id="rId36"/>
    <p:sldId id="894" r:id="rId37"/>
    <p:sldId id="895" r:id="rId38"/>
    <p:sldId id="896" r:id="rId39"/>
    <p:sldId id="897" r:id="rId40"/>
    <p:sldId id="898" r:id="rId41"/>
    <p:sldId id="899" r:id="rId42"/>
    <p:sldId id="900" r:id="rId43"/>
    <p:sldId id="901" r:id="rId44"/>
    <p:sldId id="902" r:id="rId45"/>
    <p:sldId id="903" r:id="rId46"/>
    <p:sldId id="905" r:id="rId47"/>
    <p:sldId id="906" r:id="rId48"/>
    <p:sldId id="907" r:id="rId49"/>
    <p:sldId id="908" r:id="rId50"/>
    <p:sldId id="918" r:id="rId51"/>
    <p:sldId id="917" r:id="rId52"/>
    <p:sldId id="919" r:id="rId53"/>
    <p:sldId id="920" r:id="rId54"/>
    <p:sldId id="921" r:id="rId55"/>
    <p:sldId id="924" r:id="rId56"/>
    <p:sldId id="925" r:id="rId57"/>
    <p:sldId id="926" r:id="rId58"/>
    <p:sldId id="916" r:id="rId59"/>
    <p:sldId id="930" r:id="rId60"/>
    <p:sldId id="931" r:id="rId61"/>
    <p:sldId id="933" r:id="rId62"/>
    <p:sldId id="934" r:id="rId63"/>
    <p:sldId id="935" r:id="rId64"/>
    <p:sldId id="936" r:id="rId65"/>
    <p:sldId id="937" r:id="rId66"/>
    <p:sldId id="939" r:id="rId67"/>
    <p:sldId id="940" r:id="rId68"/>
    <p:sldId id="941" r:id="rId69"/>
    <p:sldId id="942" r:id="rId70"/>
    <p:sldId id="943" r:id="rId71"/>
    <p:sldId id="944" r:id="rId72"/>
    <p:sldId id="945" r:id="rId73"/>
    <p:sldId id="946" r:id="rId74"/>
    <p:sldId id="932" r:id="rId75"/>
    <p:sldId id="959" r:id="rId76"/>
    <p:sldId id="960" r:id="rId77"/>
    <p:sldId id="961" r:id="rId78"/>
    <p:sldId id="962" r:id="rId79"/>
    <p:sldId id="947" r:id="rId80"/>
    <p:sldId id="966" r:id="rId81"/>
    <p:sldId id="948" r:id="rId82"/>
    <p:sldId id="949" r:id="rId83"/>
    <p:sldId id="950" r:id="rId84"/>
    <p:sldId id="951" r:id="rId85"/>
    <p:sldId id="952" r:id="rId86"/>
    <p:sldId id="953" r:id="rId87"/>
    <p:sldId id="954" r:id="rId88"/>
    <p:sldId id="955" r:id="rId89"/>
    <p:sldId id="956" r:id="rId90"/>
    <p:sldId id="957" r:id="rId91"/>
    <p:sldId id="963" r:id="rId92"/>
    <p:sldId id="964" r:id="rId93"/>
    <p:sldId id="965" r:id="rId94"/>
    <p:sldId id="968" r:id="rId95"/>
    <p:sldId id="967" r:id="rId96"/>
    <p:sldId id="969"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1"/>
    <a:srgbClr val="FF33CC"/>
    <a:srgbClr val="1963A7"/>
    <a:srgbClr val="3737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5040" autoAdjust="0"/>
  </p:normalViewPr>
  <p:slideViewPr>
    <p:cSldViewPr>
      <p:cViewPr varScale="1">
        <p:scale>
          <a:sx n="114" d="100"/>
          <a:sy n="114" d="100"/>
        </p:scale>
        <p:origin x="181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C04B7D-F1A7-4806-A9DB-274478BE8AF5}" type="datetimeFigureOut">
              <a:rPr lang="zh-CN" altLang="en-US" smtClean="0"/>
              <a:t>2021/11/01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645134-70F2-4E6F-81F5-AFB67DFF558D}" type="slidenum">
              <a:rPr lang="zh-CN" altLang="en-US" smtClean="0"/>
              <a:t>‹#›</a:t>
            </a:fld>
            <a:endParaRPr lang="zh-CN" altLang="en-US"/>
          </a:p>
        </p:txBody>
      </p:sp>
    </p:spTree>
    <p:extLst>
      <p:ext uri="{BB962C8B-B14F-4D97-AF65-F5344CB8AC3E}">
        <p14:creationId xmlns:p14="http://schemas.microsoft.com/office/powerpoint/2010/main" val="415152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5122" name="Picture 2" descr="lib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588" y="4641850"/>
            <a:ext cx="2411412" cy="221615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userDrawn="1"/>
        </p:nvSpPr>
        <p:spPr bwMode="auto">
          <a:xfrm>
            <a:off x="-35719" y="6564312"/>
            <a:ext cx="9144000" cy="317500"/>
          </a:xfrm>
          <a:prstGeom prst="rect">
            <a:avLst/>
          </a:prstGeom>
          <a:solidFill>
            <a:srgbClr val="00549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sp>
        <p:nvSpPr>
          <p:cNvPr id="5126" name="Rectangle 6"/>
          <p:cNvSpPr>
            <a:spLocks noGrp="1" noChangeArrowheads="1"/>
          </p:cNvSpPr>
          <p:nvPr>
            <p:ph type="ctrTitle"/>
          </p:nvPr>
        </p:nvSpPr>
        <p:spPr>
          <a:xfrm>
            <a:off x="684213" y="1196975"/>
            <a:ext cx="7773987" cy="1944688"/>
          </a:xfrm>
        </p:spPr>
        <p:txBody>
          <a:bodyPr/>
          <a:lstStyle>
            <a:lvl1pPr>
              <a:defRPr sz="4800" b="1">
                <a:solidFill>
                  <a:schemeClr val="tx1"/>
                </a:solidFill>
                <a:latin typeface="黑体" pitchFamily="49" charset="-122"/>
                <a:ea typeface="黑体" pitchFamily="49" charset="-122"/>
              </a:defRPr>
            </a:lvl1pPr>
          </a:lstStyle>
          <a:p>
            <a:pPr lvl="0"/>
            <a:r>
              <a:rPr lang="zh-CN" altLang="en-US" noProof="0" dirty="0"/>
              <a:t>单击此处编辑母版标题样式</a:t>
            </a:r>
          </a:p>
        </p:txBody>
      </p:sp>
      <p:sp>
        <p:nvSpPr>
          <p:cNvPr id="5124" name="Text Box 4"/>
          <p:cNvSpPr txBox="1">
            <a:spLocks noChangeArrowheads="1"/>
          </p:cNvSpPr>
          <p:nvPr/>
        </p:nvSpPr>
        <p:spPr bwMode="auto">
          <a:xfrm>
            <a:off x="107504" y="6515099"/>
            <a:ext cx="4787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1800" b="0" dirty="0">
                <a:solidFill>
                  <a:schemeClr val="bg1"/>
                </a:solidFill>
                <a:latin typeface="黑体" pitchFamily="49" charset="-122"/>
                <a:ea typeface="黑体" pitchFamily="49" charset="-122"/>
              </a:rPr>
              <a:t>信息科学与技术学院</a:t>
            </a:r>
          </a:p>
        </p:txBody>
      </p:sp>
      <p:sp>
        <p:nvSpPr>
          <p:cNvPr id="5127" name="Rectangle 7"/>
          <p:cNvSpPr>
            <a:spLocks noGrp="1" noChangeArrowheads="1"/>
          </p:cNvSpPr>
          <p:nvPr>
            <p:ph type="subTitle" idx="1"/>
          </p:nvPr>
        </p:nvSpPr>
        <p:spPr>
          <a:xfrm>
            <a:off x="1187450" y="3716338"/>
            <a:ext cx="6697663" cy="2089150"/>
          </a:xfrm>
        </p:spPr>
        <p:txBody>
          <a:bodyPr/>
          <a:lstStyle>
            <a:lvl1pPr marL="0" indent="0" algn="ctr">
              <a:buFontTx/>
              <a:buNone/>
              <a:defRPr b="0">
                <a:latin typeface="黑体" pitchFamily="49" charset="-122"/>
                <a:ea typeface="黑体" pitchFamily="49" charset="-122"/>
              </a:defRPr>
            </a:lvl1pPr>
          </a:lstStyle>
          <a:p>
            <a:pPr lvl="0"/>
            <a:r>
              <a:rPr lang="zh-CN" altLang="en-US" noProof="0"/>
              <a:t>单击此处编辑母版副标题样式</a:t>
            </a:r>
          </a:p>
        </p:txBody>
      </p:sp>
      <p:grpSp>
        <p:nvGrpSpPr>
          <p:cNvPr id="4" name="组合 3"/>
          <p:cNvGrpSpPr/>
          <p:nvPr userDrawn="1"/>
        </p:nvGrpSpPr>
        <p:grpSpPr>
          <a:xfrm>
            <a:off x="23788" y="-18380"/>
            <a:ext cx="9144000" cy="836712"/>
            <a:chOff x="23788" y="-18380"/>
            <a:chExt cx="9144000" cy="836712"/>
          </a:xfrm>
        </p:grpSpPr>
        <p:sp>
          <p:nvSpPr>
            <p:cNvPr id="3" name="矩形 2"/>
            <p:cNvSpPr/>
            <p:nvPr userDrawn="1"/>
          </p:nvSpPr>
          <p:spPr bwMode="auto">
            <a:xfrm>
              <a:off x="23788" y="-18380"/>
              <a:ext cx="9144000" cy="836712"/>
            </a:xfrm>
            <a:prstGeom prst="rect">
              <a:avLst/>
            </a:prstGeom>
            <a:solidFill>
              <a:srgbClr val="00549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pic>
          <p:nvPicPr>
            <p:cNvPr id="2077" name="Picture 2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5841" y="-18380"/>
              <a:ext cx="3559125" cy="836712"/>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2333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3188" y="0"/>
            <a:ext cx="2151062"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0"/>
            <a:ext cx="6300788" cy="6126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50005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EF5AB04-3BA7-984A-8FF9-A0E0C1316173}"/>
              </a:ext>
            </a:extLst>
          </p:cNvPr>
          <p:cNvPicPr>
            <a:picLocks noChangeAspect="1"/>
          </p:cNvPicPr>
          <p:nvPr userDrawn="1"/>
        </p:nvPicPr>
        <p:blipFill>
          <a:blip r:embed="rId2"/>
          <a:stretch>
            <a:fillRect/>
          </a:stretch>
        </p:blipFill>
        <p:spPr>
          <a:xfrm>
            <a:off x="247628" y="376027"/>
            <a:ext cx="703652" cy="482956"/>
          </a:xfrm>
          <a:prstGeom prst="rect">
            <a:avLst/>
          </a:prstGeom>
        </p:spPr>
      </p:pic>
      <p:pic>
        <p:nvPicPr>
          <p:cNvPr id="4" name="图片 3">
            <a:extLst>
              <a:ext uri="{FF2B5EF4-FFF2-40B4-BE49-F238E27FC236}">
                <a16:creationId xmlns:a16="http://schemas.microsoft.com/office/drawing/2014/main" id="{7E08F321-CA37-554D-8873-4DBC4E6E0986}"/>
              </a:ext>
            </a:extLst>
          </p:cNvPr>
          <p:cNvPicPr>
            <a:picLocks noChangeAspect="1"/>
          </p:cNvPicPr>
          <p:nvPr userDrawn="1"/>
        </p:nvPicPr>
        <p:blipFill>
          <a:blip r:embed="rId3"/>
          <a:stretch>
            <a:fillRect/>
          </a:stretch>
        </p:blipFill>
        <p:spPr>
          <a:xfrm>
            <a:off x="0" y="6527972"/>
            <a:ext cx="9144000" cy="330028"/>
          </a:xfrm>
          <a:prstGeom prst="rect">
            <a:avLst/>
          </a:prstGeom>
        </p:spPr>
      </p:pic>
      <p:pic>
        <p:nvPicPr>
          <p:cNvPr id="5" name="图片 4">
            <a:extLst>
              <a:ext uri="{FF2B5EF4-FFF2-40B4-BE49-F238E27FC236}">
                <a16:creationId xmlns:a16="http://schemas.microsoft.com/office/drawing/2014/main" id="{9DBD73C5-A223-6E40-A771-1BBCFA6ED16B}"/>
              </a:ext>
            </a:extLst>
          </p:cNvPr>
          <p:cNvPicPr>
            <a:picLocks noChangeAspect="1"/>
          </p:cNvPicPr>
          <p:nvPr userDrawn="1"/>
        </p:nvPicPr>
        <p:blipFill>
          <a:blip r:embed="rId4"/>
          <a:stretch>
            <a:fillRect/>
          </a:stretch>
        </p:blipFill>
        <p:spPr>
          <a:xfrm>
            <a:off x="7679230" y="443976"/>
            <a:ext cx="1464770" cy="545440"/>
          </a:xfrm>
          <a:prstGeom prst="rect">
            <a:avLst/>
          </a:prstGeom>
        </p:spPr>
      </p:pic>
    </p:spTree>
    <p:extLst>
      <p:ext uri="{BB962C8B-B14F-4D97-AF65-F5344CB8AC3E}">
        <p14:creationId xmlns:p14="http://schemas.microsoft.com/office/powerpoint/2010/main" val="303527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59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5479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0" y="981075"/>
            <a:ext cx="3956050"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81075"/>
            <a:ext cx="3956050"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9502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242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84693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73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4570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717387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099" name="Object 3"/>
          <p:cNvGraphicFramePr>
            <a:graphicFrameLocks noChangeAspect="1"/>
          </p:cNvGraphicFramePr>
          <p:nvPr/>
        </p:nvGraphicFramePr>
        <p:xfrm>
          <a:off x="0" y="6354763"/>
          <a:ext cx="9144000" cy="503237"/>
        </p:xfrm>
        <a:graphic>
          <a:graphicData uri="http://schemas.openxmlformats.org/presentationml/2006/ole">
            <mc:AlternateContent xmlns:mc="http://schemas.openxmlformats.org/markup-compatibility/2006">
              <mc:Choice xmlns:v="urn:schemas-microsoft-com:vml" Requires="v">
                <p:oleObj spid="_x0000_s1143" name="Image" r:id="rId15" imgW="5815873" imgH="317125" progId="Photoshop.Image.8">
                  <p:embed/>
                </p:oleObj>
              </mc:Choice>
              <mc:Fallback>
                <p:oleObj name="Image" r:id="rId15" imgW="5815873" imgH="317125" progId="Photoshop.Image.8">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6354763"/>
                        <a:ext cx="91440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Text Box 5"/>
          <p:cNvSpPr txBox="1">
            <a:spLocks noChangeArrowheads="1"/>
          </p:cNvSpPr>
          <p:nvPr/>
        </p:nvSpPr>
        <p:spPr bwMode="auto">
          <a:xfrm>
            <a:off x="179388" y="6381750"/>
            <a:ext cx="25924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000" b="0" dirty="0">
                <a:solidFill>
                  <a:schemeClr val="bg1"/>
                </a:solidFill>
                <a:ea typeface="楷体_GB2312" pitchFamily="49" charset="-122"/>
              </a:rPr>
              <a:t>信息科学与技术学院</a:t>
            </a:r>
          </a:p>
          <a:p>
            <a:pPr algn="l"/>
            <a:endParaRPr lang="zh-CN" altLang="en-US" sz="2000" b="0" dirty="0">
              <a:solidFill>
                <a:schemeClr val="bg1"/>
              </a:solidFill>
              <a:ea typeface="楷体_GB2312" pitchFamily="49" charset="-122"/>
            </a:endParaRPr>
          </a:p>
        </p:txBody>
      </p:sp>
      <p:sp>
        <p:nvSpPr>
          <p:cNvPr id="4102" name="Rectangle 6"/>
          <p:cNvSpPr>
            <a:spLocks noGrp="1" noChangeArrowheads="1"/>
          </p:cNvSpPr>
          <p:nvPr>
            <p:ph type="title"/>
          </p:nvPr>
        </p:nvSpPr>
        <p:spPr bwMode="auto">
          <a:xfrm>
            <a:off x="0" y="0"/>
            <a:ext cx="6300788"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03" name="Rectangle 7"/>
          <p:cNvSpPr>
            <a:spLocks noGrp="1" noChangeArrowheads="1"/>
          </p:cNvSpPr>
          <p:nvPr>
            <p:ph type="body" idx="1"/>
          </p:nvPr>
        </p:nvSpPr>
        <p:spPr bwMode="auto">
          <a:xfrm>
            <a:off x="539750" y="981075"/>
            <a:ext cx="8064500" cy="514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2" name="组合 1"/>
          <p:cNvGrpSpPr/>
          <p:nvPr userDrawn="1"/>
        </p:nvGrpSpPr>
        <p:grpSpPr>
          <a:xfrm>
            <a:off x="0" y="-4961"/>
            <a:ext cx="9144000" cy="836712"/>
            <a:chOff x="7640" y="-8880"/>
            <a:chExt cx="9144000" cy="836712"/>
          </a:xfrm>
        </p:grpSpPr>
        <p:sp>
          <p:nvSpPr>
            <p:cNvPr id="7" name="矩形 6"/>
            <p:cNvSpPr/>
            <p:nvPr userDrawn="1"/>
          </p:nvSpPr>
          <p:spPr bwMode="auto">
            <a:xfrm>
              <a:off x="7640" y="-8880"/>
              <a:ext cx="9144000" cy="836712"/>
            </a:xfrm>
            <a:prstGeom prst="rect">
              <a:avLst/>
            </a:prstGeom>
            <a:solidFill>
              <a:srgbClr val="00549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tx1"/>
                </a:solidFill>
                <a:effectLst/>
                <a:latin typeface="Arial" charset="0"/>
                <a:ea typeface="宋体" charset="-122"/>
              </a:endParaRPr>
            </a:p>
          </p:txBody>
        </p:sp>
        <p:pic>
          <p:nvPicPr>
            <p:cNvPr id="8" name="Picture 29"/>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5570811" y="-8880"/>
              <a:ext cx="3559125" cy="836712"/>
            </a:xfrm>
            <a:prstGeom prst="rect">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gr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eaLnBrk="1" fontAlgn="base" hangingPunct="1">
        <a:spcBef>
          <a:spcPct val="0"/>
        </a:spcBef>
        <a:spcAft>
          <a:spcPct val="0"/>
        </a:spcAft>
        <a:defRPr sz="3600">
          <a:solidFill>
            <a:srgbClr val="FFCCFF"/>
          </a:solidFill>
          <a:latin typeface="+mj-lt"/>
          <a:ea typeface="+mj-ea"/>
          <a:cs typeface="+mj-cs"/>
        </a:defRPr>
      </a:lvl1pPr>
      <a:lvl2pPr algn="ctr" rtl="0" eaLnBrk="1" fontAlgn="base" hangingPunct="1">
        <a:spcBef>
          <a:spcPct val="0"/>
        </a:spcBef>
        <a:spcAft>
          <a:spcPct val="0"/>
        </a:spcAft>
        <a:defRPr sz="3600">
          <a:solidFill>
            <a:srgbClr val="FFCCFF"/>
          </a:solidFill>
          <a:latin typeface="Arial" charset="0"/>
          <a:ea typeface="华文新魏" pitchFamily="2" charset="-122"/>
        </a:defRPr>
      </a:lvl2pPr>
      <a:lvl3pPr algn="ctr" rtl="0" eaLnBrk="1" fontAlgn="base" hangingPunct="1">
        <a:spcBef>
          <a:spcPct val="0"/>
        </a:spcBef>
        <a:spcAft>
          <a:spcPct val="0"/>
        </a:spcAft>
        <a:defRPr sz="3600">
          <a:solidFill>
            <a:srgbClr val="FFCCFF"/>
          </a:solidFill>
          <a:latin typeface="Arial" charset="0"/>
          <a:ea typeface="华文新魏" pitchFamily="2" charset="-122"/>
        </a:defRPr>
      </a:lvl3pPr>
      <a:lvl4pPr algn="ctr" rtl="0" eaLnBrk="1" fontAlgn="base" hangingPunct="1">
        <a:spcBef>
          <a:spcPct val="0"/>
        </a:spcBef>
        <a:spcAft>
          <a:spcPct val="0"/>
        </a:spcAft>
        <a:defRPr sz="3600">
          <a:solidFill>
            <a:srgbClr val="FFCCFF"/>
          </a:solidFill>
          <a:latin typeface="Arial" charset="0"/>
          <a:ea typeface="华文新魏" pitchFamily="2" charset="-122"/>
        </a:defRPr>
      </a:lvl4pPr>
      <a:lvl5pPr algn="ctr" rtl="0" eaLnBrk="1" fontAlgn="base" hangingPunct="1">
        <a:spcBef>
          <a:spcPct val="0"/>
        </a:spcBef>
        <a:spcAft>
          <a:spcPct val="0"/>
        </a:spcAft>
        <a:defRPr sz="3600">
          <a:solidFill>
            <a:srgbClr val="FFCCFF"/>
          </a:solidFill>
          <a:latin typeface="Arial" charset="0"/>
          <a:ea typeface="华文新魏" pitchFamily="2" charset="-122"/>
        </a:defRPr>
      </a:lvl5pPr>
      <a:lvl6pPr marL="457200" algn="ctr" rtl="0" eaLnBrk="1" fontAlgn="base" hangingPunct="1">
        <a:spcBef>
          <a:spcPct val="0"/>
        </a:spcBef>
        <a:spcAft>
          <a:spcPct val="0"/>
        </a:spcAft>
        <a:defRPr sz="3600">
          <a:solidFill>
            <a:srgbClr val="FFCCFF"/>
          </a:solidFill>
          <a:latin typeface="Arial" charset="0"/>
          <a:ea typeface="华文新魏" pitchFamily="2" charset="-122"/>
        </a:defRPr>
      </a:lvl6pPr>
      <a:lvl7pPr marL="914400" algn="ctr" rtl="0" eaLnBrk="1" fontAlgn="base" hangingPunct="1">
        <a:spcBef>
          <a:spcPct val="0"/>
        </a:spcBef>
        <a:spcAft>
          <a:spcPct val="0"/>
        </a:spcAft>
        <a:defRPr sz="3600">
          <a:solidFill>
            <a:srgbClr val="FFCCFF"/>
          </a:solidFill>
          <a:latin typeface="Arial" charset="0"/>
          <a:ea typeface="华文新魏" pitchFamily="2" charset="-122"/>
        </a:defRPr>
      </a:lvl7pPr>
      <a:lvl8pPr marL="1371600" algn="ctr" rtl="0" eaLnBrk="1" fontAlgn="base" hangingPunct="1">
        <a:spcBef>
          <a:spcPct val="0"/>
        </a:spcBef>
        <a:spcAft>
          <a:spcPct val="0"/>
        </a:spcAft>
        <a:defRPr sz="3600">
          <a:solidFill>
            <a:srgbClr val="FFCCFF"/>
          </a:solidFill>
          <a:latin typeface="Arial" charset="0"/>
          <a:ea typeface="华文新魏" pitchFamily="2" charset="-122"/>
        </a:defRPr>
      </a:lvl8pPr>
      <a:lvl9pPr marL="1828800" algn="ctr" rtl="0" eaLnBrk="1" fontAlgn="base" hangingPunct="1">
        <a:spcBef>
          <a:spcPct val="0"/>
        </a:spcBef>
        <a:spcAft>
          <a:spcPct val="0"/>
        </a:spcAft>
        <a:defRPr sz="3600">
          <a:solidFill>
            <a:srgbClr val="FFCCFF"/>
          </a:solidFill>
          <a:latin typeface="Arial" charset="0"/>
          <a:ea typeface="华文新魏" pitchFamily="2" charset="-122"/>
        </a:defRPr>
      </a:lvl9pPr>
    </p:titleStyle>
    <p:body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90.png"/><Relationship Id="rId2" Type="http://schemas.openxmlformats.org/officeDocument/2006/relationships/image" Target="../media/image13.png"/><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81.png"/><Relationship Id="rId5" Type="http://schemas.openxmlformats.org/officeDocument/2006/relationships/image" Target="../media/image16.png"/><Relationship Id="rId15" Type="http://schemas.openxmlformats.org/officeDocument/2006/relationships/image" Target="../media/image170.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160.png"/></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39552" y="1412776"/>
            <a:ext cx="7773987" cy="1944688"/>
          </a:xfrm>
        </p:spPr>
        <p:txBody>
          <a:bodyPr/>
          <a:lstStyle/>
          <a:p>
            <a:pPr algn="l">
              <a:lnSpc>
                <a:spcPct val="150000"/>
              </a:lnSpc>
            </a:pPr>
            <a:r>
              <a:rPr lang="zh-CN" altLang="en-US" dirty="0"/>
              <a:t>    人工智能导论</a:t>
            </a:r>
            <a:br>
              <a:rPr lang="en-US" altLang="zh-CN" dirty="0"/>
            </a:br>
            <a:endParaRPr lang="zh-CN" altLang="en-US" dirty="0"/>
          </a:p>
        </p:txBody>
      </p:sp>
      <p:sp>
        <p:nvSpPr>
          <p:cNvPr id="3" name="副标题 2"/>
          <p:cNvSpPr>
            <a:spLocks noGrp="1"/>
          </p:cNvSpPr>
          <p:nvPr>
            <p:ph type="subTitle" idx="1"/>
          </p:nvPr>
        </p:nvSpPr>
        <p:spPr>
          <a:xfrm>
            <a:off x="1403648" y="2780928"/>
            <a:ext cx="6697663" cy="2089150"/>
          </a:xfrm>
        </p:spPr>
        <p:txBody>
          <a:bodyPr/>
          <a:lstStyle/>
          <a:p>
            <a:pPr algn="r"/>
            <a:endParaRPr lang="en-US" altLang="zh-CN" dirty="0"/>
          </a:p>
          <a:p>
            <a:pPr algn="r"/>
            <a:r>
              <a:rPr lang="zh-CN" altLang="en-US" dirty="0"/>
              <a:t>主讲教师：朱艳菊</a:t>
            </a:r>
            <a:endParaRPr lang="en-US" altLang="zh-CN" dirty="0"/>
          </a:p>
          <a:p>
            <a:pPr algn="r"/>
            <a:r>
              <a:rPr lang="zh-CN" altLang="en-US" dirty="0"/>
              <a:t>信息科学与技术学院</a:t>
            </a:r>
            <a:endParaRPr lang="en-US" altLang="zh-CN" dirty="0"/>
          </a:p>
          <a:p>
            <a:pPr algn="r"/>
            <a:r>
              <a:rPr lang="zh-CN" altLang="en-US" dirty="0"/>
              <a:t>电子信息工程系</a:t>
            </a:r>
          </a:p>
        </p:txBody>
      </p:sp>
    </p:spTree>
    <p:extLst>
      <p:ext uri="{BB962C8B-B14F-4D97-AF65-F5344CB8AC3E}">
        <p14:creationId xmlns:p14="http://schemas.microsoft.com/office/powerpoint/2010/main" val="695395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4" name="文本框 3">
            <a:extLst>
              <a:ext uri="{FF2B5EF4-FFF2-40B4-BE49-F238E27FC236}">
                <a16:creationId xmlns:a16="http://schemas.microsoft.com/office/drawing/2014/main" id="{062DB603-79CC-4E85-8A44-F45DE09C2EBB}"/>
              </a:ext>
            </a:extLst>
          </p:cNvPr>
          <p:cNvSpPr txBox="1"/>
          <p:nvPr/>
        </p:nvSpPr>
        <p:spPr>
          <a:xfrm>
            <a:off x="539552" y="1052736"/>
            <a:ext cx="8352928" cy="3816429"/>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监督学习：回归（推测出这一系列连续值属性）</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r>
              <a:rPr lang="zh-CN" altLang="en-US" sz="3200" b="1" kern="0">
                <a:solidFill>
                  <a:srgbClr val="000000"/>
                </a:solidFill>
                <a:latin typeface="黑体" pitchFamily="49" charset="-122"/>
                <a:ea typeface="黑体" pitchFamily="49" charset="-122"/>
              </a:rPr>
              <a:t>举例：预测房价</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a:p>
        </p:txBody>
      </p:sp>
      <p:pic>
        <p:nvPicPr>
          <p:cNvPr id="7" name="图片 6">
            <a:extLst>
              <a:ext uri="{FF2B5EF4-FFF2-40B4-BE49-F238E27FC236}">
                <a16:creationId xmlns:a16="http://schemas.microsoft.com/office/drawing/2014/main" id="{BF0AD003-4EA9-468A-A782-2AF686C656FB}"/>
              </a:ext>
            </a:extLst>
          </p:cNvPr>
          <p:cNvPicPr>
            <a:picLocks noChangeAspect="1"/>
          </p:cNvPicPr>
          <p:nvPr/>
        </p:nvPicPr>
        <p:blipFill>
          <a:blip r:embed="rId2"/>
          <a:stretch>
            <a:fillRect/>
          </a:stretch>
        </p:blipFill>
        <p:spPr>
          <a:xfrm>
            <a:off x="1043608" y="2361369"/>
            <a:ext cx="6676190" cy="3457143"/>
          </a:xfrm>
          <a:prstGeom prst="rect">
            <a:avLst/>
          </a:prstGeom>
        </p:spPr>
      </p:pic>
    </p:spTree>
    <p:extLst>
      <p:ext uri="{BB962C8B-B14F-4D97-AF65-F5344CB8AC3E}">
        <p14:creationId xmlns:p14="http://schemas.microsoft.com/office/powerpoint/2010/main" val="2285900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文本框 2">
            <a:extLst>
              <a:ext uri="{FF2B5EF4-FFF2-40B4-BE49-F238E27FC236}">
                <a16:creationId xmlns:a16="http://schemas.microsoft.com/office/drawing/2014/main" id="{4619AFAF-0C98-4635-BB30-2614C1D6C076}"/>
              </a:ext>
            </a:extLst>
          </p:cNvPr>
          <p:cNvSpPr txBox="1"/>
          <p:nvPr/>
        </p:nvSpPr>
        <p:spPr>
          <a:xfrm>
            <a:off x="539552" y="1052736"/>
            <a:ext cx="8352928" cy="4801314"/>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监督学习：分类（推测出离散的输出值）</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r>
              <a:rPr lang="zh-CN" altLang="en-US" sz="3200" b="1" kern="0">
                <a:solidFill>
                  <a:srgbClr val="000000"/>
                </a:solidFill>
                <a:latin typeface="黑体" pitchFamily="49" charset="-122"/>
                <a:ea typeface="黑体" pitchFamily="49" charset="-122"/>
              </a:rPr>
              <a:t>举例：推测肿瘤良性与否</a:t>
            </a:r>
            <a:endParaRPr lang="en-US" altLang="zh-CN" sz="3200" b="1" kern="0">
              <a:solidFill>
                <a:srgbClr val="000000"/>
              </a:solidFill>
              <a:latin typeface="黑体" pitchFamily="49" charset="-122"/>
              <a:ea typeface="黑体" pitchFamily="49" charset="-122"/>
            </a:endParaRP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如果是恶性则记为 </a:t>
            </a:r>
            <a:r>
              <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1</a:t>
            </a: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，不是恶性，或者说良</a:t>
            </a: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性记为 </a:t>
            </a:r>
            <a:r>
              <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0</a:t>
            </a: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a:p>
        </p:txBody>
      </p:sp>
      <p:pic>
        <p:nvPicPr>
          <p:cNvPr id="5" name="图片 4">
            <a:extLst>
              <a:ext uri="{FF2B5EF4-FFF2-40B4-BE49-F238E27FC236}">
                <a16:creationId xmlns:a16="http://schemas.microsoft.com/office/drawing/2014/main" id="{ED15B3FD-ADAE-46DD-BFE8-DE2C280B40B2}"/>
              </a:ext>
            </a:extLst>
          </p:cNvPr>
          <p:cNvPicPr>
            <a:picLocks noChangeAspect="1"/>
          </p:cNvPicPr>
          <p:nvPr/>
        </p:nvPicPr>
        <p:blipFill>
          <a:blip r:embed="rId2"/>
          <a:stretch>
            <a:fillRect/>
          </a:stretch>
        </p:blipFill>
        <p:spPr>
          <a:xfrm>
            <a:off x="1403648" y="3212976"/>
            <a:ext cx="6784485" cy="3128078"/>
          </a:xfrm>
          <a:prstGeom prst="rect">
            <a:avLst/>
          </a:prstGeom>
        </p:spPr>
      </p:pic>
      <p:sp>
        <p:nvSpPr>
          <p:cNvPr id="6" name="文本框 5">
            <a:extLst>
              <a:ext uri="{FF2B5EF4-FFF2-40B4-BE49-F238E27FC236}">
                <a16:creationId xmlns:a16="http://schemas.microsoft.com/office/drawing/2014/main" id="{A460CD38-C1A2-4CE3-813D-0623580619BE}"/>
              </a:ext>
            </a:extLst>
          </p:cNvPr>
          <p:cNvSpPr txBox="1"/>
          <p:nvPr/>
        </p:nvSpPr>
        <p:spPr>
          <a:xfrm>
            <a:off x="4018002" y="5917178"/>
            <a:ext cx="1107996" cy="369332"/>
          </a:xfrm>
          <a:prstGeom prst="rect">
            <a:avLst/>
          </a:prstGeom>
          <a:noFill/>
        </p:spPr>
        <p:txBody>
          <a:bodyPr wrap="none" rtlCol="0">
            <a:spAutoFit/>
          </a:bodyPr>
          <a:lstStyle/>
          <a:p>
            <a:r>
              <a:rPr lang="zh-CN" altLang="en-US"/>
              <a:t>一个特征</a:t>
            </a:r>
            <a:endParaRPr lang="en-US"/>
          </a:p>
        </p:txBody>
      </p:sp>
    </p:spTree>
    <p:extLst>
      <p:ext uri="{BB962C8B-B14F-4D97-AF65-F5344CB8AC3E}">
        <p14:creationId xmlns:p14="http://schemas.microsoft.com/office/powerpoint/2010/main" val="125692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文本框 2">
            <a:extLst>
              <a:ext uri="{FF2B5EF4-FFF2-40B4-BE49-F238E27FC236}">
                <a16:creationId xmlns:a16="http://schemas.microsoft.com/office/drawing/2014/main" id="{4619AFAF-0C98-4635-BB30-2614C1D6C076}"/>
              </a:ext>
            </a:extLst>
          </p:cNvPr>
          <p:cNvSpPr txBox="1"/>
          <p:nvPr/>
        </p:nvSpPr>
        <p:spPr>
          <a:xfrm>
            <a:off x="539552" y="1052736"/>
            <a:ext cx="8352928" cy="4801314"/>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监督学习：分类（着推测出离散的输出值）</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r>
              <a:rPr lang="zh-CN" altLang="en-US" sz="3200" b="1" kern="0">
                <a:solidFill>
                  <a:srgbClr val="000000"/>
                </a:solidFill>
                <a:latin typeface="黑体" pitchFamily="49" charset="-122"/>
                <a:ea typeface="黑体" pitchFamily="49" charset="-122"/>
              </a:rPr>
              <a:t>举例：推测肿瘤良性与否</a:t>
            </a:r>
            <a:endParaRPr lang="en-US" altLang="zh-CN" sz="3200" b="1" kern="0">
              <a:solidFill>
                <a:srgbClr val="000000"/>
              </a:solidFill>
              <a:latin typeface="黑体" pitchFamily="49" charset="-122"/>
              <a:ea typeface="黑体" pitchFamily="49" charset="-122"/>
            </a:endParaRP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如果是恶性则记为 </a:t>
            </a:r>
            <a:r>
              <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1</a:t>
            </a: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，不是恶性，或者说良</a:t>
            </a: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性记为 </a:t>
            </a:r>
            <a:r>
              <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0</a:t>
            </a: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a:p>
        </p:txBody>
      </p:sp>
      <p:pic>
        <p:nvPicPr>
          <p:cNvPr id="6" name="图片 5">
            <a:extLst>
              <a:ext uri="{FF2B5EF4-FFF2-40B4-BE49-F238E27FC236}">
                <a16:creationId xmlns:a16="http://schemas.microsoft.com/office/drawing/2014/main" id="{E5EC3CFF-48A0-4D42-B9BE-9B25E05CD1B5}"/>
              </a:ext>
            </a:extLst>
          </p:cNvPr>
          <p:cNvPicPr>
            <a:picLocks noChangeAspect="1"/>
          </p:cNvPicPr>
          <p:nvPr/>
        </p:nvPicPr>
        <p:blipFill>
          <a:blip r:embed="rId2"/>
          <a:stretch>
            <a:fillRect/>
          </a:stretch>
        </p:blipFill>
        <p:spPr>
          <a:xfrm>
            <a:off x="1043608" y="3284984"/>
            <a:ext cx="6372200" cy="2880320"/>
          </a:xfrm>
          <a:prstGeom prst="rect">
            <a:avLst/>
          </a:prstGeom>
        </p:spPr>
      </p:pic>
      <p:sp>
        <p:nvSpPr>
          <p:cNvPr id="7" name="文本框 6">
            <a:extLst>
              <a:ext uri="{FF2B5EF4-FFF2-40B4-BE49-F238E27FC236}">
                <a16:creationId xmlns:a16="http://schemas.microsoft.com/office/drawing/2014/main" id="{6BEEE97D-B001-481F-9379-51AAD360CDF4}"/>
              </a:ext>
            </a:extLst>
          </p:cNvPr>
          <p:cNvSpPr txBox="1"/>
          <p:nvPr/>
        </p:nvSpPr>
        <p:spPr>
          <a:xfrm>
            <a:off x="4018002" y="5917178"/>
            <a:ext cx="1107996" cy="369332"/>
          </a:xfrm>
          <a:prstGeom prst="rect">
            <a:avLst/>
          </a:prstGeom>
          <a:noFill/>
        </p:spPr>
        <p:txBody>
          <a:bodyPr wrap="none" rtlCol="0">
            <a:spAutoFit/>
          </a:bodyPr>
          <a:lstStyle/>
          <a:p>
            <a:r>
              <a:rPr lang="zh-CN" altLang="en-US"/>
              <a:t>多个特征</a:t>
            </a:r>
            <a:endParaRPr lang="en-US"/>
          </a:p>
        </p:txBody>
      </p:sp>
    </p:spTree>
    <p:extLst>
      <p:ext uri="{BB962C8B-B14F-4D97-AF65-F5344CB8AC3E}">
        <p14:creationId xmlns:p14="http://schemas.microsoft.com/office/powerpoint/2010/main" val="1395777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文本框 2">
            <a:extLst>
              <a:ext uri="{FF2B5EF4-FFF2-40B4-BE49-F238E27FC236}">
                <a16:creationId xmlns:a16="http://schemas.microsoft.com/office/drawing/2014/main" id="{4619AFAF-0C98-4635-BB30-2614C1D6C076}"/>
              </a:ext>
            </a:extLst>
          </p:cNvPr>
          <p:cNvSpPr txBox="1"/>
          <p:nvPr/>
        </p:nvSpPr>
        <p:spPr>
          <a:xfrm>
            <a:off x="539552" y="1052736"/>
            <a:ext cx="8352928" cy="3323987"/>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监督学习</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sz="3200" b="1" kern="0">
              <a:solidFill>
                <a:srgbClr val="000000"/>
              </a:solidFill>
              <a:latin typeface="黑体" pitchFamily="49" charset="-122"/>
              <a:ea typeface="黑体" pitchFamily="49" charset="-122"/>
            </a:endParaRPr>
          </a:p>
          <a:p>
            <a:endParaRPr lang="en-US"/>
          </a:p>
        </p:txBody>
      </p:sp>
      <p:pic>
        <p:nvPicPr>
          <p:cNvPr id="5" name="图片 4">
            <a:extLst>
              <a:ext uri="{FF2B5EF4-FFF2-40B4-BE49-F238E27FC236}">
                <a16:creationId xmlns:a16="http://schemas.microsoft.com/office/drawing/2014/main" id="{0D6509CB-B5F0-40FA-8D13-F3C6CA799E0C}"/>
              </a:ext>
            </a:extLst>
          </p:cNvPr>
          <p:cNvPicPr>
            <a:picLocks noChangeAspect="1"/>
          </p:cNvPicPr>
          <p:nvPr/>
        </p:nvPicPr>
        <p:blipFill>
          <a:blip r:embed="rId2"/>
          <a:stretch>
            <a:fillRect/>
          </a:stretch>
        </p:blipFill>
        <p:spPr>
          <a:xfrm>
            <a:off x="260655" y="1844824"/>
            <a:ext cx="8446154" cy="4400000"/>
          </a:xfrm>
          <a:prstGeom prst="rect">
            <a:avLst/>
          </a:prstGeom>
        </p:spPr>
      </p:pic>
    </p:spTree>
    <p:extLst>
      <p:ext uri="{BB962C8B-B14F-4D97-AF65-F5344CB8AC3E}">
        <p14:creationId xmlns:p14="http://schemas.microsoft.com/office/powerpoint/2010/main" val="1951616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4" name="文本框 3">
            <a:extLst>
              <a:ext uri="{FF2B5EF4-FFF2-40B4-BE49-F238E27FC236}">
                <a16:creationId xmlns:a16="http://schemas.microsoft.com/office/drawing/2014/main" id="{E91ED306-917C-4178-AFC9-F380EC8F8762}"/>
              </a:ext>
            </a:extLst>
          </p:cNvPr>
          <p:cNvSpPr txBox="1"/>
          <p:nvPr/>
        </p:nvSpPr>
        <p:spPr>
          <a:xfrm>
            <a:off x="467544" y="1052736"/>
            <a:ext cx="8568952" cy="1569660"/>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无监督学习：有相同的标签或者就是没标签，针对数据集，无监督学习就能判断出数据有两个不同的聚集簇。</a:t>
            </a:r>
            <a:endParaRPr lang="en-US"/>
          </a:p>
        </p:txBody>
      </p:sp>
      <p:pic>
        <p:nvPicPr>
          <p:cNvPr id="6" name="图片 5">
            <a:extLst>
              <a:ext uri="{FF2B5EF4-FFF2-40B4-BE49-F238E27FC236}">
                <a16:creationId xmlns:a16="http://schemas.microsoft.com/office/drawing/2014/main" id="{27572955-E7AF-4D68-AE86-1C4F36150465}"/>
              </a:ext>
            </a:extLst>
          </p:cNvPr>
          <p:cNvPicPr>
            <a:picLocks noChangeAspect="1"/>
          </p:cNvPicPr>
          <p:nvPr/>
        </p:nvPicPr>
        <p:blipFill>
          <a:blip r:embed="rId2"/>
          <a:stretch>
            <a:fillRect/>
          </a:stretch>
        </p:blipFill>
        <p:spPr>
          <a:xfrm>
            <a:off x="809493" y="2708920"/>
            <a:ext cx="6590476" cy="2720665"/>
          </a:xfrm>
          <a:prstGeom prst="rect">
            <a:avLst/>
          </a:prstGeom>
        </p:spPr>
      </p:pic>
      <p:sp>
        <p:nvSpPr>
          <p:cNvPr id="7" name="文本框 6">
            <a:extLst>
              <a:ext uri="{FF2B5EF4-FFF2-40B4-BE49-F238E27FC236}">
                <a16:creationId xmlns:a16="http://schemas.microsoft.com/office/drawing/2014/main" id="{A232DB89-30E7-4C1F-8F26-D9D5F22B8108}"/>
              </a:ext>
            </a:extLst>
          </p:cNvPr>
          <p:cNvSpPr txBox="1"/>
          <p:nvPr/>
        </p:nvSpPr>
        <p:spPr>
          <a:xfrm>
            <a:off x="1835696" y="5516109"/>
            <a:ext cx="5262979" cy="646331"/>
          </a:xfrm>
          <a:prstGeom prst="rect">
            <a:avLst/>
          </a:prstGeom>
          <a:noFill/>
        </p:spPr>
        <p:txBody>
          <a:bodyPr wrap="none" rtlCol="0">
            <a:spAutoFit/>
          </a:bodyPr>
          <a:lstStyle/>
          <a:p>
            <a:r>
              <a:rPr lang="zh-CN" altLang="en-US"/>
              <a:t>聚类算法</a:t>
            </a:r>
            <a:endParaRPr lang="en-US" altLang="zh-CN"/>
          </a:p>
          <a:p>
            <a:r>
              <a:rPr lang="zh-CN" altLang="en-US"/>
              <a:t>例如：新闻事件全是同一主题的，所以显示到一起</a:t>
            </a:r>
            <a:endParaRPr lang="en-US"/>
          </a:p>
        </p:txBody>
      </p:sp>
    </p:spTree>
    <p:extLst>
      <p:ext uri="{BB962C8B-B14F-4D97-AF65-F5344CB8AC3E}">
        <p14:creationId xmlns:p14="http://schemas.microsoft.com/office/powerpoint/2010/main" val="207380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D72069-F3BC-421E-B734-92CA03251361}"/>
              </a:ext>
            </a:extLst>
          </p:cNvPr>
          <p:cNvSpPr>
            <a:spLocks noGrp="1"/>
          </p:cNvSpPr>
          <p:nvPr>
            <p:ph type="title"/>
          </p:nvPr>
        </p:nvSpPr>
        <p:spPr/>
        <p:txBody>
          <a:bodyPr/>
          <a:lstStyle/>
          <a:p>
            <a:r>
              <a:rPr lang="zh-CN" altLang="en-US"/>
              <a:t>测试</a:t>
            </a:r>
            <a:endParaRPr lang="en-US"/>
          </a:p>
        </p:txBody>
      </p:sp>
      <p:sp>
        <p:nvSpPr>
          <p:cNvPr id="4" name="文本框 3">
            <a:extLst>
              <a:ext uri="{FF2B5EF4-FFF2-40B4-BE49-F238E27FC236}">
                <a16:creationId xmlns:a16="http://schemas.microsoft.com/office/drawing/2014/main" id="{8711F160-3AFA-4409-9474-984300BB5564}"/>
              </a:ext>
            </a:extLst>
          </p:cNvPr>
          <p:cNvSpPr txBox="1"/>
          <p:nvPr/>
        </p:nvSpPr>
        <p:spPr>
          <a:xfrm>
            <a:off x="395536" y="1137417"/>
            <a:ext cx="8424936" cy="2308324"/>
          </a:xfrm>
          <a:prstGeom prst="rect">
            <a:avLst/>
          </a:prstGeom>
          <a:noFill/>
        </p:spPr>
        <p:txBody>
          <a:bodyPr wrap="square">
            <a:spAutoFit/>
          </a:bodyPr>
          <a:lstStyle/>
          <a:p>
            <a:r>
              <a:rPr lang="zh-CN" altLang="en-US" sz="2400"/>
              <a:t>现在来个小测验：假设你经营着一家公司，你想开发学习算法来处理这两个问题：</a:t>
            </a:r>
            <a:endParaRPr lang="en-US" altLang="zh-CN" sz="2400"/>
          </a:p>
          <a:p>
            <a:r>
              <a:rPr lang="zh-CN" altLang="en-US" sz="2400"/>
              <a:t> </a:t>
            </a:r>
            <a:r>
              <a:rPr lang="en-US" altLang="zh-CN" sz="2400"/>
              <a:t>1. </a:t>
            </a:r>
            <a:r>
              <a:rPr lang="zh-CN" altLang="en-US" sz="2400"/>
              <a:t>你有一大批同样的货物，想象一下，你有上千件一模一样的货物等待出售，这时你 想预测接下来的三个月能卖多少件？ </a:t>
            </a:r>
            <a:endParaRPr lang="en-US" altLang="zh-CN" sz="2400"/>
          </a:p>
          <a:p>
            <a:r>
              <a:rPr lang="en-US" altLang="zh-CN" sz="2400"/>
              <a:t>2. </a:t>
            </a:r>
            <a:r>
              <a:rPr lang="zh-CN" altLang="en-US" sz="2400"/>
              <a:t>你有许多客户，这时你想写一个软件来检验每一个用户的账户。对于每一个账户， 你要判断它们是否曾经被盗过？ </a:t>
            </a:r>
            <a:endParaRPr lang="en-US" sz="2400"/>
          </a:p>
        </p:txBody>
      </p:sp>
    </p:spTree>
    <p:extLst>
      <p:ext uri="{BB962C8B-B14F-4D97-AF65-F5344CB8AC3E}">
        <p14:creationId xmlns:p14="http://schemas.microsoft.com/office/powerpoint/2010/main" val="369465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A3F604D0-A623-4633-9011-7182A9713A9F}"/>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6" name="圆角矩形 13">
            <a:extLst>
              <a:ext uri="{FF2B5EF4-FFF2-40B4-BE49-F238E27FC236}">
                <a16:creationId xmlns:a16="http://schemas.microsoft.com/office/drawing/2014/main" id="{C6B1DBA6-94C3-4C0F-8BE3-38A49453CA53}"/>
              </a:ext>
            </a:extLst>
          </p:cNvPr>
          <p:cNvSpPr/>
          <p:nvPr/>
        </p:nvSpPr>
        <p:spPr>
          <a:xfrm>
            <a:off x="3622591" y="1990612"/>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b="1" dirty="0">
                <a:solidFill>
                  <a:srgbClr val="FF0000"/>
                </a:solidFill>
                <a:latin typeface="微软雅黑" panose="020B0503020204020204" pitchFamily="34" charset="-122"/>
                <a:ea typeface="微软雅黑" panose="020B0503020204020204" pitchFamily="34" charset="-122"/>
              </a:rPr>
              <a:t>线性回归</a:t>
            </a:r>
          </a:p>
        </p:txBody>
      </p:sp>
      <p:sp>
        <p:nvSpPr>
          <p:cNvPr id="7" name="圆角矩形 14">
            <a:extLst>
              <a:ext uri="{FF2B5EF4-FFF2-40B4-BE49-F238E27FC236}">
                <a16:creationId xmlns:a16="http://schemas.microsoft.com/office/drawing/2014/main" id="{F02E90B1-B691-4C39-B515-BD182ABA2A22}"/>
              </a:ext>
            </a:extLst>
          </p:cNvPr>
          <p:cNvSpPr/>
          <p:nvPr/>
        </p:nvSpPr>
        <p:spPr>
          <a:xfrm>
            <a:off x="652196" y="2759613"/>
            <a:ext cx="229488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b="1" dirty="0">
                <a:solidFill>
                  <a:srgbClr val="FF0000"/>
                </a:solidFill>
                <a:latin typeface="微软雅黑" panose="020B0503020204020204" pitchFamily="34" charset="-122"/>
                <a:ea typeface="微软雅黑" panose="020B0503020204020204" pitchFamily="34" charset="-122"/>
              </a:rPr>
              <a:t>支持向量机</a:t>
            </a:r>
          </a:p>
        </p:txBody>
      </p:sp>
      <p:sp>
        <p:nvSpPr>
          <p:cNvPr id="8" name="圆角矩形 15">
            <a:extLst>
              <a:ext uri="{FF2B5EF4-FFF2-40B4-BE49-F238E27FC236}">
                <a16:creationId xmlns:a16="http://schemas.microsoft.com/office/drawing/2014/main" id="{CC3DD693-33C7-4F80-9F63-6AB72DDDA4BE}"/>
              </a:ext>
            </a:extLst>
          </p:cNvPr>
          <p:cNvSpPr/>
          <p:nvPr/>
        </p:nvSpPr>
        <p:spPr>
          <a:xfrm>
            <a:off x="6413282" y="1909658"/>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b="1" dirty="0">
                <a:solidFill>
                  <a:srgbClr val="FF0000"/>
                </a:solidFill>
                <a:latin typeface="微软雅黑" panose="020B0503020204020204" pitchFamily="34" charset="-122"/>
                <a:ea typeface="微软雅黑" panose="020B0503020204020204" pitchFamily="34" charset="-122"/>
              </a:rPr>
              <a:t>K-means</a:t>
            </a:r>
          </a:p>
        </p:txBody>
      </p:sp>
      <p:sp>
        <p:nvSpPr>
          <p:cNvPr id="9" name="圆角矩形 16">
            <a:extLst>
              <a:ext uri="{FF2B5EF4-FFF2-40B4-BE49-F238E27FC236}">
                <a16:creationId xmlns:a16="http://schemas.microsoft.com/office/drawing/2014/main" id="{39ABF96D-5244-44C7-9844-587F926462DA}"/>
              </a:ext>
            </a:extLst>
          </p:cNvPr>
          <p:cNvSpPr/>
          <p:nvPr/>
        </p:nvSpPr>
        <p:spPr>
          <a:xfrm>
            <a:off x="6412647" y="2427452"/>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高斯混合聚类</a:t>
            </a:r>
          </a:p>
        </p:txBody>
      </p:sp>
      <p:sp>
        <p:nvSpPr>
          <p:cNvPr id="12" name="圆角矩形 17">
            <a:extLst>
              <a:ext uri="{FF2B5EF4-FFF2-40B4-BE49-F238E27FC236}">
                <a16:creationId xmlns:a16="http://schemas.microsoft.com/office/drawing/2014/main" id="{BB4837F6-6460-435C-928B-37799D7B8F5D}"/>
              </a:ext>
            </a:extLst>
          </p:cNvPr>
          <p:cNvSpPr/>
          <p:nvPr/>
        </p:nvSpPr>
        <p:spPr>
          <a:xfrm>
            <a:off x="6438562" y="2945091"/>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密度聚类</a:t>
            </a:r>
          </a:p>
        </p:txBody>
      </p:sp>
      <p:sp>
        <p:nvSpPr>
          <p:cNvPr id="13" name="圆角矩形 18">
            <a:extLst>
              <a:ext uri="{FF2B5EF4-FFF2-40B4-BE49-F238E27FC236}">
                <a16:creationId xmlns:a16="http://schemas.microsoft.com/office/drawing/2014/main" id="{8280E12A-5507-4441-88E5-BF532E88C7C4}"/>
              </a:ext>
            </a:extLst>
          </p:cNvPr>
          <p:cNvSpPr/>
          <p:nvPr/>
        </p:nvSpPr>
        <p:spPr>
          <a:xfrm>
            <a:off x="647750" y="3193637"/>
            <a:ext cx="229933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b="1" dirty="0">
                <a:solidFill>
                  <a:srgbClr val="FF0000"/>
                </a:solidFill>
                <a:latin typeface="微软雅黑" panose="020B0503020204020204" pitchFamily="34" charset="-122"/>
                <a:ea typeface="微软雅黑" panose="020B0503020204020204" pitchFamily="34" charset="-122"/>
              </a:rPr>
              <a:t>逻辑回归</a:t>
            </a:r>
          </a:p>
        </p:txBody>
      </p:sp>
      <p:sp>
        <p:nvSpPr>
          <p:cNvPr id="14" name="圆角矩形 2">
            <a:extLst>
              <a:ext uri="{FF2B5EF4-FFF2-40B4-BE49-F238E27FC236}">
                <a16:creationId xmlns:a16="http://schemas.microsoft.com/office/drawing/2014/main" id="{F9C1C1FB-9D58-4EE5-9C52-B44600A580C8}"/>
              </a:ext>
            </a:extLst>
          </p:cNvPr>
          <p:cNvSpPr/>
          <p:nvPr/>
        </p:nvSpPr>
        <p:spPr>
          <a:xfrm>
            <a:off x="652196" y="1897281"/>
            <a:ext cx="2284094"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决策树</a:t>
            </a:r>
          </a:p>
        </p:txBody>
      </p:sp>
      <p:sp>
        <p:nvSpPr>
          <p:cNvPr id="15" name="圆角矩形 7">
            <a:extLst>
              <a:ext uri="{FF2B5EF4-FFF2-40B4-BE49-F238E27FC236}">
                <a16:creationId xmlns:a16="http://schemas.microsoft.com/office/drawing/2014/main" id="{E539B587-6303-4107-B24B-D6F9A2400FDD}"/>
              </a:ext>
            </a:extLst>
          </p:cNvPr>
          <p:cNvSpPr/>
          <p:nvPr/>
        </p:nvSpPr>
        <p:spPr>
          <a:xfrm>
            <a:off x="647750" y="2328447"/>
            <a:ext cx="2288539"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贝叶斯</a:t>
            </a:r>
          </a:p>
        </p:txBody>
      </p:sp>
      <p:sp>
        <p:nvSpPr>
          <p:cNvPr id="16" name="圆角矩形 8">
            <a:extLst>
              <a:ext uri="{FF2B5EF4-FFF2-40B4-BE49-F238E27FC236}">
                <a16:creationId xmlns:a16="http://schemas.microsoft.com/office/drawing/2014/main" id="{99E52118-2F60-4F42-BF51-2233EFA99877}"/>
              </a:ext>
            </a:extLst>
          </p:cNvPr>
          <p:cNvSpPr/>
          <p:nvPr/>
        </p:nvSpPr>
        <p:spPr>
          <a:xfrm>
            <a:off x="645528" y="3632521"/>
            <a:ext cx="228854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集成学习</a:t>
            </a:r>
          </a:p>
        </p:txBody>
      </p:sp>
      <p:sp>
        <p:nvSpPr>
          <p:cNvPr id="17" name="圆角矩形 20">
            <a:extLst>
              <a:ext uri="{FF2B5EF4-FFF2-40B4-BE49-F238E27FC236}">
                <a16:creationId xmlns:a16="http://schemas.microsoft.com/office/drawing/2014/main" id="{716CC9B1-7E71-4287-881D-A4BF0B429C75}"/>
              </a:ext>
            </a:extLst>
          </p:cNvPr>
          <p:cNvSpPr/>
          <p:nvPr/>
        </p:nvSpPr>
        <p:spPr>
          <a:xfrm>
            <a:off x="1714741" y="4865120"/>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隐马尔可夫模型</a:t>
            </a:r>
          </a:p>
        </p:txBody>
      </p:sp>
      <p:sp>
        <p:nvSpPr>
          <p:cNvPr id="18" name="圆角矩形 24">
            <a:extLst>
              <a:ext uri="{FF2B5EF4-FFF2-40B4-BE49-F238E27FC236}">
                <a16:creationId xmlns:a16="http://schemas.microsoft.com/office/drawing/2014/main" id="{224559D4-E0E4-4E53-8A07-9C0F212EF4D1}"/>
              </a:ext>
            </a:extLst>
          </p:cNvPr>
          <p:cNvSpPr/>
          <p:nvPr/>
        </p:nvSpPr>
        <p:spPr>
          <a:xfrm>
            <a:off x="5852209" y="4831553"/>
            <a:ext cx="2319655" cy="365760"/>
          </a:xfrm>
          <a:prstGeom prst="roundRect">
            <a:avLst/>
          </a:prstGeom>
          <a:solidFill>
            <a:schemeClr val="bg2">
              <a:lumMod val="75000"/>
            </a:schemeClr>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200" dirty="0">
                <a:solidFill>
                  <a:schemeClr val="tx1"/>
                </a:solidFill>
                <a:latin typeface="微软雅黑" panose="020B0503020204020204" pitchFamily="34" charset="-122"/>
                <a:ea typeface="微软雅黑" panose="020B0503020204020204" pitchFamily="34" charset="-122"/>
              </a:rPr>
              <a:t>LDA</a:t>
            </a:r>
            <a:r>
              <a:rPr lang="zh-CN" altLang="en-US" sz="2200" dirty="0">
                <a:solidFill>
                  <a:schemeClr val="tx1"/>
                </a:solidFill>
                <a:latin typeface="微软雅黑" panose="020B0503020204020204" pitchFamily="34" charset="-122"/>
                <a:ea typeface="微软雅黑" panose="020B0503020204020204" pitchFamily="34" charset="-122"/>
              </a:rPr>
              <a:t>主题模型</a:t>
            </a:r>
          </a:p>
        </p:txBody>
      </p:sp>
      <p:sp>
        <p:nvSpPr>
          <p:cNvPr id="19" name="圆角矩形 9">
            <a:extLst>
              <a:ext uri="{FF2B5EF4-FFF2-40B4-BE49-F238E27FC236}">
                <a16:creationId xmlns:a16="http://schemas.microsoft.com/office/drawing/2014/main" id="{2BB64409-95AE-4A0B-A258-BADC209D0047}"/>
              </a:ext>
            </a:extLst>
          </p:cNvPr>
          <p:cNvSpPr/>
          <p:nvPr/>
        </p:nvSpPr>
        <p:spPr>
          <a:xfrm>
            <a:off x="3380656" y="1559692"/>
            <a:ext cx="2493645" cy="2544570"/>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D7BCA24-D336-4A06-9F09-A45978B03BD3}"/>
              </a:ext>
            </a:extLst>
          </p:cNvPr>
          <p:cNvSpPr/>
          <p:nvPr/>
        </p:nvSpPr>
        <p:spPr>
          <a:xfrm>
            <a:off x="3870876" y="1412372"/>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回归问题</a:t>
            </a:r>
          </a:p>
        </p:txBody>
      </p:sp>
      <p:sp>
        <p:nvSpPr>
          <p:cNvPr id="21" name="圆角矩形 12">
            <a:extLst>
              <a:ext uri="{FF2B5EF4-FFF2-40B4-BE49-F238E27FC236}">
                <a16:creationId xmlns:a16="http://schemas.microsoft.com/office/drawing/2014/main" id="{C58ECEE2-BAAE-4F4A-964C-2BB69E3DEF0F}"/>
              </a:ext>
            </a:extLst>
          </p:cNvPr>
          <p:cNvSpPr/>
          <p:nvPr/>
        </p:nvSpPr>
        <p:spPr>
          <a:xfrm>
            <a:off x="6172617" y="1560009"/>
            <a:ext cx="2741295" cy="252031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圆角矩形 29">
            <a:extLst>
              <a:ext uri="{FF2B5EF4-FFF2-40B4-BE49-F238E27FC236}">
                <a16:creationId xmlns:a16="http://schemas.microsoft.com/office/drawing/2014/main" id="{E0ACDDD9-20EA-4483-9C79-F12950BF47BA}"/>
              </a:ext>
            </a:extLst>
          </p:cNvPr>
          <p:cNvSpPr/>
          <p:nvPr/>
        </p:nvSpPr>
        <p:spPr>
          <a:xfrm>
            <a:off x="373430" y="1615976"/>
            <a:ext cx="2741295" cy="2492374"/>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BB7EB8E-FA26-486E-880E-DF610A621E08}"/>
              </a:ext>
            </a:extLst>
          </p:cNvPr>
          <p:cNvSpPr/>
          <p:nvPr/>
        </p:nvSpPr>
        <p:spPr>
          <a:xfrm>
            <a:off x="6770152" y="1384749"/>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聚类问题</a:t>
            </a:r>
          </a:p>
        </p:txBody>
      </p:sp>
      <p:sp>
        <p:nvSpPr>
          <p:cNvPr id="24" name="矩形 23">
            <a:extLst>
              <a:ext uri="{FF2B5EF4-FFF2-40B4-BE49-F238E27FC236}">
                <a16:creationId xmlns:a16="http://schemas.microsoft.com/office/drawing/2014/main" id="{4AF8C5FC-7C02-4335-A362-BCBF60D1FA44}"/>
              </a:ext>
            </a:extLst>
          </p:cNvPr>
          <p:cNvSpPr/>
          <p:nvPr/>
        </p:nvSpPr>
        <p:spPr>
          <a:xfrm>
            <a:off x="971600" y="1412776"/>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分类问题</a:t>
            </a:r>
          </a:p>
        </p:txBody>
      </p:sp>
      <p:sp>
        <p:nvSpPr>
          <p:cNvPr id="25" name="圆角矩形 35">
            <a:extLst>
              <a:ext uri="{FF2B5EF4-FFF2-40B4-BE49-F238E27FC236}">
                <a16:creationId xmlns:a16="http://schemas.microsoft.com/office/drawing/2014/main" id="{9AE01DF3-BF3F-43D2-A758-6C3BF4623296}"/>
              </a:ext>
            </a:extLst>
          </p:cNvPr>
          <p:cNvSpPr/>
          <p:nvPr/>
        </p:nvSpPr>
        <p:spPr>
          <a:xfrm>
            <a:off x="965886" y="4639843"/>
            <a:ext cx="7983220" cy="798067"/>
          </a:xfrm>
          <a:prstGeom prst="roundRect">
            <a:avLst/>
          </a:prstGeom>
          <a:noFill/>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8AE98DB-BE8C-4F2A-A79D-ED3E91052316}"/>
              </a:ext>
            </a:extLst>
          </p:cNvPr>
          <p:cNvSpPr/>
          <p:nvPr/>
        </p:nvSpPr>
        <p:spPr>
          <a:xfrm>
            <a:off x="4184701" y="4427750"/>
            <a:ext cx="1545590" cy="34988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solidFill>
                  <a:schemeClr val="tx1"/>
                </a:solidFill>
                <a:latin typeface="微软雅黑" panose="020B0503020204020204" pitchFamily="34" charset="-122"/>
                <a:ea typeface="微软雅黑" panose="020B0503020204020204" pitchFamily="34" charset="-122"/>
              </a:rPr>
              <a:t>其他问题</a:t>
            </a:r>
          </a:p>
        </p:txBody>
      </p:sp>
      <p:sp>
        <p:nvSpPr>
          <p:cNvPr id="27" name="圆角矩形 27">
            <a:extLst>
              <a:ext uri="{FF2B5EF4-FFF2-40B4-BE49-F238E27FC236}">
                <a16:creationId xmlns:a16="http://schemas.microsoft.com/office/drawing/2014/main" id="{28BC22C8-8503-492D-92EA-7E3E5BE89C49}"/>
              </a:ext>
            </a:extLst>
          </p:cNvPr>
          <p:cNvSpPr/>
          <p:nvPr/>
        </p:nvSpPr>
        <p:spPr>
          <a:xfrm>
            <a:off x="3622591" y="3003641"/>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岭回归</a:t>
            </a:r>
          </a:p>
        </p:txBody>
      </p:sp>
      <p:sp>
        <p:nvSpPr>
          <p:cNvPr id="28" name="圆角矩形 28">
            <a:extLst>
              <a:ext uri="{FF2B5EF4-FFF2-40B4-BE49-F238E27FC236}">
                <a16:creationId xmlns:a16="http://schemas.microsoft.com/office/drawing/2014/main" id="{E551AAB5-B7DF-452A-807C-987846C476DB}"/>
              </a:ext>
            </a:extLst>
          </p:cNvPr>
          <p:cNvSpPr/>
          <p:nvPr/>
        </p:nvSpPr>
        <p:spPr>
          <a:xfrm>
            <a:off x="3622591" y="3492583"/>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zh-CN" sz="2400" b="1" dirty="0">
                <a:latin typeface="微软雅黑" panose="020B0503020204020204" pitchFamily="34" charset="-122"/>
                <a:ea typeface="微软雅黑" panose="020B0503020204020204" pitchFamily="34" charset="-122"/>
              </a:rPr>
              <a:t>Lasso</a:t>
            </a:r>
            <a:r>
              <a:rPr lang="zh-CN" altLang="en-US" sz="2200" dirty="0">
                <a:solidFill>
                  <a:schemeClr val="tx1"/>
                </a:solidFill>
                <a:latin typeface="微软雅黑" panose="020B0503020204020204" pitchFamily="34" charset="-122"/>
                <a:ea typeface="微软雅黑" panose="020B0503020204020204" pitchFamily="34" charset="-122"/>
              </a:rPr>
              <a:t>回归</a:t>
            </a:r>
          </a:p>
        </p:txBody>
      </p:sp>
      <p:sp>
        <p:nvSpPr>
          <p:cNvPr id="29" name="圆角矩形 33">
            <a:extLst>
              <a:ext uri="{FF2B5EF4-FFF2-40B4-BE49-F238E27FC236}">
                <a16:creationId xmlns:a16="http://schemas.microsoft.com/office/drawing/2014/main" id="{A70C9DE6-45B7-4F41-AED9-5542F0994B82}"/>
              </a:ext>
            </a:extLst>
          </p:cNvPr>
          <p:cNvSpPr/>
          <p:nvPr/>
        </p:nvSpPr>
        <p:spPr>
          <a:xfrm>
            <a:off x="6438562" y="3457882"/>
            <a:ext cx="2319655"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层次聚类</a:t>
            </a:r>
          </a:p>
        </p:txBody>
      </p:sp>
      <p:sp>
        <p:nvSpPr>
          <p:cNvPr id="30" name="圆角矩形 30">
            <a:extLst>
              <a:ext uri="{FF2B5EF4-FFF2-40B4-BE49-F238E27FC236}">
                <a16:creationId xmlns:a16="http://schemas.microsoft.com/office/drawing/2014/main" id="{4890CD23-A1AC-4606-995E-5CF69F2C471B}"/>
              </a:ext>
            </a:extLst>
          </p:cNvPr>
          <p:cNvSpPr/>
          <p:nvPr/>
        </p:nvSpPr>
        <p:spPr>
          <a:xfrm>
            <a:off x="3622591" y="2503403"/>
            <a:ext cx="2042160" cy="365760"/>
          </a:xfrm>
          <a:prstGeom prst="roundRect">
            <a:avLst/>
          </a:prstGeom>
          <a:solidFill>
            <a:srgbClr val="00B0F0"/>
          </a:solidFill>
          <a:ln>
            <a:solidFill>
              <a:srgbClr val="92D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广义线性回归</a:t>
            </a:r>
          </a:p>
        </p:txBody>
      </p:sp>
    </p:spTree>
    <p:extLst>
      <p:ext uri="{BB962C8B-B14F-4D97-AF65-F5344CB8AC3E}">
        <p14:creationId xmlns:p14="http://schemas.microsoft.com/office/powerpoint/2010/main" val="29880975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Rectangle 3">
            <a:extLst>
              <a:ext uri="{FF2B5EF4-FFF2-40B4-BE49-F238E27FC236}">
                <a16:creationId xmlns:a16="http://schemas.microsoft.com/office/drawing/2014/main" id="{E9FBC8D6-B5D3-4363-AB36-9F174775D71F}"/>
              </a:ext>
            </a:extLst>
          </p:cNvPr>
          <p:cNvSpPr txBox="1">
            <a:spLocks noChangeArrowheads="1"/>
          </p:cNvSpPr>
          <p:nvPr/>
        </p:nvSpPr>
        <p:spPr>
          <a:xfrm>
            <a:off x="1043608" y="1268760"/>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a:lnSpc>
                <a:spcPct val="160000"/>
              </a:lnSpc>
              <a:buFont typeface="Wingdings" panose="05000000000000000000" pitchFamily="2" charset="2"/>
              <a:buChar char="q"/>
            </a:pPr>
            <a:r>
              <a:rPr lang="en-US" altLang="zh-CN" kern="0">
                <a:latin typeface="Times New Roman" panose="02020603050405020304" pitchFamily="18" charset="0"/>
              </a:rPr>
              <a:t>7.2.1  </a:t>
            </a:r>
            <a:r>
              <a:rPr lang="zh-CN" altLang="en-US" kern="0">
                <a:latin typeface="Times New Roman" panose="02020603050405020304" pitchFamily="18" charset="0"/>
              </a:rPr>
              <a:t>模型表示</a:t>
            </a:r>
            <a:endParaRPr lang="en-US" altLang="zh-CN" kern="0">
              <a:latin typeface="Times New Roman" panose="02020603050405020304" pitchFamily="18" charset="0"/>
            </a:endParaRPr>
          </a:p>
          <a:p>
            <a:pPr>
              <a:lnSpc>
                <a:spcPct val="160000"/>
              </a:lnSpc>
              <a:buFont typeface="Wingdings" panose="05000000000000000000" pitchFamily="2" charset="2"/>
              <a:buChar char="q"/>
            </a:pPr>
            <a:r>
              <a:rPr lang="en-US" altLang="zh-CN" kern="0">
                <a:latin typeface="Times New Roman" panose="02020603050405020304" pitchFamily="18" charset="0"/>
              </a:rPr>
              <a:t>7.2.2  </a:t>
            </a:r>
            <a:r>
              <a:rPr lang="zh-CN" altLang="en-US" kern="0">
                <a:latin typeface="Times New Roman" panose="02020603050405020304" pitchFamily="18" charset="0"/>
              </a:rPr>
              <a:t>代价函数</a:t>
            </a:r>
          </a:p>
          <a:p>
            <a:pPr>
              <a:lnSpc>
                <a:spcPct val="160000"/>
              </a:lnSpc>
              <a:buFont typeface="Wingdings" panose="05000000000000000000" pitchFamily="2" charset="2"/>
              <a:buChar char="q"/>
            </a:pPr>
            <a:r>
              <a:rPr lang="en-US" altLang="zh-CN" kern="0">
                <a:latin typeface="Times New Roman" panose="02020603050405020304" pitchFamily="18" charset="0"/>
              </a:rPr>
              <a:t>7.2.3  </a:t>
            </a:r>
            <a:r>
              <a:rPr lang="zh-CN" altLang="en-US" kern="0">
                <a:latin typeface="Times New Roman" panose="02020603050405020304" pitchFamily="18" charset="0"/>
              </a:rPr>
              <a:t>梯度下降</a:t>
            </a:r>
          </a:p>
          <a:p>
            <a:pPr>
              <a:lnSpc>
                <a:spcPct val="160000"/>
              </a:lnSpc>
              <a:buFont typeface="Wingdings" panose="05000000000000000000" pitchFamily="2" charset="2"/>
              <a:buChar char="q"/>
            </a:pPr>
            <a:r>
              <a:rPr lang="en-US" altLang="zh-CN" kern="0">
                <a:latin typeface="Times New Roman" panose="02020603050405020304" pitchFamily="18" charset="0"/>
              </a:rPr>
              <a:t>7.2.4  </a:t>
            </a:r>
            <a:r>
              <a:rPr lang="zh-CN" altLang="en-US" kern="0">
                <a:latin typeface="Times New Roman" panose="02020603050405020304" pitchFamily="18" charset="0"/>
              </a:rPr>
              <a:t>正则化</a:t>
            </a:r>
          </a:p>
          <a:p>
            <a:pPr>
              <a:lnSpc>
                <a:spcPct val="160000"/>
              </a:lnSpc>
              <a:buFont typeface="Wingdings" panose="05000000000000000000" pitchFamily="2" charset="2"/>
              <a:buChar char="q"/>
            </a:pPr>
            <a:r>
              <a:rPr lang="en-US" altLang="zh-CN" kern="0">
                <a:latin typeface="Times New Roman" panose="02020603050405020304" pitchFamily="18" charset="0"/>
              </a:rPr>
              <a:t>7.2.5  </a:t>
            </a:r>
            <a:r>
              <a:rPr lang="zh-CN" altLang="en-US" kern="0">
                <a:latin typeface="Times New Roman" panose="02020603050405020304" pitchFamily="18" charset="0"/>
              </a:rPr>
              <a:t>回归的评价指标</a:t>
            </a:r>
            <a:endParaRPr lang="zh-CN" altLang="en-US" kern="0" dirty="0">
              <a:latin typeface="Times New Roman" panose="02020603050405020304" pitchFamily="18" charset="0"/>
            </a:endParaRPr>
          </a:p>
        </p:txBody>
      </p:sp>
    </p:spTree>
    <p:extLst>
      <p:ext uri="{BB962C8B-B14F-4D97-AF65-F5344CB8AC3E}">
        <p14:creationId xmlns:p14="http://schemas.microsoft.com/office/powerpoint/2010/main" val="34539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E06449E2-363F-4F77-B427-38782459E006}"/>
              </a:ext>
            </a:extLst>
          </p:cNvPr>
          <p:cNvSpPr txBox="1"/>
          <p:nvPr/>
        </p:nvSpPr>
        <p:spPr>
          <a:xfrm>
            <a:off x="467544" y="1052736"/>
            <a:ext cx="8568952" cy="1077218"/>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模型表示</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预测住房价格</a:t>
            </a:r>
          </a:p>
        </p:txBody>
      </p:sp>
      <p:pic>
        <p:nvPicPr>
          <p:cNvPr id="7" name="图片 6">
            <a:extLst>
              <a:ext uri="{FF2B5EF4-FFF2-40B4-BE49-F238E27FC236}">
                <a16:creationId xmlns:a16="http://schemas.microsoft.com/office/drawing/2014/main" id="{D3FB5C80-04E2-4202-BE73-103B3DD5B676}"/>
              </a:ext>
            </a:extLst>
          </p:cNvPr>
          <p:cNvPicPr>
            <a:picLocks noChangeAspect="1"/>
          </p:cNvPicPr>
          <p:nvPr/>
        </p:nvPicPr>
        <p:blipFill>
          <a:blip r:embed="rId2"/>
          <a:stretch>
            <a:fillRect/>
          </a:stretch>
        </p:blipFill>
        <p:spPr>
          <a:xfrm>
            <a:off x="4572000" y="2129954"/>
            <a:ext cx="4248472" cy="3206122"/>
          </a:xfrm>
          <a:prstGeom prst="rect">
            <a:avLst/>
          </a:prstGeom>
        </p:spPr>
      </p:pic>
      <p:pic>
        <p:nvPicPr>
          <p:cNvPr id="8" name="图片 7">
            <a:extLst>
              <a:ext uri="{FF2B5EF4-FFF2-40B4-BE49-F238E27FC236}">
                <a16:creationId xmlns:a16="http://schemas.microsoft.com/office/drawing/2014/main" id="{DB5E0F10-F07F-4F6D-AC3B-207E63769B4A}"/>
              </a:ext>
            </a:extLst>
          </p:cNvPr>
          <p:cNvPicPr>
            <a:picLocks noChangeAspect="1"/>
          </p:cNvPicPr>
          <p:nvPr/>
        </p:nvPicPr>
        <p:blipFill>
          <a:blip r:embed="rId3"/>
          <a:stretch>
            <a:fillRect/>
          </a:stretch>
        </p:blipFill>
        <p:spPr>
          <a:xfrm>
            <a:off x="0" y="2780927"/>
            <a:ext cx="4248472" cy="1947119"/>
          </a:xfrm>
          <a:prstGeom prst="rect">
            <a:avLst/>
          </a:prstGeom>
        </p:spPr>
      </p:pic>
    </p:spTree>
    <p:extLst>
      <p:ext uri="{BB962C8B-B14F-4D97-AF65-F5344CB8AC3E}">
        <p14:creationId xmlns:p14="http://schemas.microsoft.com/office/powerpoint/2010/main" val="3100435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62E123F6-49EC-41C0-BBA9-3B0EAC63D6BE}"/>
              </a:ext>
            </a:extLst>
          </p:cNvPr>
          <p:cNvSpPr txBox="1"/>
          <p:nvPr/>
        </p:nvSpPr>
        <p:spPr>
          <a:xfrm>
            <a:off x="232100" y="950522"/>
            <a:ext cx="8568952" cy="1077218"/>
          </a:xfrm>
          <a:prstGeom prst="rect">
            <a:avLst/>
          </a:prstGeom>
          <a:noFill/>
        </p:spPr>
        <p:txBody>
          <a:bodyPr wrap="square">
            <a:spAutoFit/>
          </a:bodyPr>
          <a:lstStyle/>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模型表示</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a:p>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预测住房价格</a:t>
            </a:r>
          </a:p>
        </p:txBody>
      </p:sp>
      <p:pic>
        <p:nvPicPr>
          <p:cNvPr id="7" name="图片 6">
            <a:extLst>
              <a:ext uri="{FF2B5EF4-FFF2-40B4-BE49-F238E27FC236}">
                <a16:creationId xmlns:a16="http://schemas.microsoft.com/office/drawing/2014/main" id="{1F88256D-4F2E-4F2B-B7CF-57BD64C718A9}"/>
              </a:ext>
            </a:extLst>
          </p:cNvPr>
          <p:cNvPicPr>
            <a:picLocks noChangeAspect="1"/>
          </p:cNvPicPr>
          <p:nvPr/>
        </p:nvPicPr>
        <p:blipFill>
          <a:blip r:embed="rId2"/>
          <a:stretch>
            <a:fillRect/>
          </a:stretch>
        </p:blipFill>
        <p:spPr>
          <a:xfrm>
            <a:off x="4499992" y="1268760"/>
            <a:ext cx="4464496" cy="3711151"/>
          </a:xfrm>
          <a:prstGeom prst="rect">
            <a:avLst/>
          </a:prstGeom>
        </p:spPr>
      </p:pic>
      <p:pic>
        <p:nvPicPr>
          <p:cNvPr id="9" name="图片 8">
            <a:extLst>
              <a:ext uri="{FF2B5EF4-FFF2-40B4-BE49-F238E27FC236}">
                <a16:creationId xmlns:a16="http://schemas.microsoft.com/office/drawing/2014/main" id="{85154036-00FF-452B-9A00-24B5A864544A}"/>
              </a:ext>
            </a:extLst>
          </p:cNvPr>
          <p:cNvPicPr>
            <a:picLocks noChangeAspect="1"/>
          </p:cNvPicPr>
          <p:nvPr/>
        </p:nvPicPr>
        <p:blipFill>
          <a:blip r:embed="rId3"/>
          <a:stretch>
            <a:fillRect/>
          </a:stretch>
        </p:blipFill>
        <p:spPr>
          <a:xfrm>
            <a:off x="287524" y="2141650"/>
            <a:ext cx="3895238" cy="2513680"/>
          </a:xfrm>
          <a:prstGeom prst="rect">
            <a:avLst/>
          </a:prstGeom>
        </p:spPr>
      </p:pic>
      <p:sp>
        <p:nvSpPr>
          <p:cNvPr id="10" name="文本框 9">
            <a:extLst>
              <a:ext uri="{FF2B5EF4-FFF2-40B4-BE49-F238E27FC236}">
                <a16:creationId xmlns:a16="http://schemas.microsoft.com/office/drawing/2014/main" id="{04FE77E2-D42F-48F7-B16F-80EA712D594C}"/>
              </a:ext>
            </a:extLst>
          </p:cNvPr>
          <p:cNvSpPr txBox="1"/>
          <p:nvPr/>
        </p:nvSpPr>
        <p:spPr>
          <a:xfrm>
            <a:off x="683568" y="5015306"/>
            <a:ext cx="2723823" cy="369332"/>
          </a:xfrm>
          <a:prstGeom prst="rect">
            <a:avLst/>
          </a:prstGeom>
          <a:noFill/>
        </p:spPr>
        <p:txBody>
          <a:bodyPr wrap="none" rtlCol="0">
            <a:spAutoFit/>
          </a:bodyPr>
          <a:lstStyle/>
          <a:p>
            <a:r>
              <a:rPr lang="zh-CN" altLang="en-US"/>
              <a:t>监督学习算法的工作方式</a:t>
            </a:r>
            <a:endParaRPr lang="en-US"/>
          </a:p>
        </p:txBody>
      </p:sp>
      <p:pic>
        <p:nvPicPr>
          <p:cNvPr id="12" name="图片 11">
            <a:extLst>
              <a:ext uri="{FF2B5EF4-FFF2-40B4-BE49-F238E27FC236}">
                <a16:creationId xmlns:a16="http://schemas.microsoft.com/office/drawing/2014/main" id="{DE614558-BB05-4CF4-86ED-1AEC55AD04EC}"/>
              </a:ext>
            </a:extLst>
          </p:cNvPr>
          <p:cNvPicPr>
            <a:picLocks noChangeAspect="1"/>
          </p:cNvPicPr>
          <p:nvPr/>
        </p:nvPicPr>
        <p:blipFill>
          <a:blip r:embed="rId4"/>
          <a:stretch>
            <a:fillRect/>
          </a:stretch>
        </p:blipFill>
        <p:spPr>
          <a:xfrm>
            <a:off x="88338" y="5389643"/>
            <a:ext cx="8856476" cy="919721"/>
          </a:xfrm>
          <a:prstGeom prst="rect">
            <a:avLst/>
          </a:prstGeom>
        </p:spPr>
      </p:pic>
    </p:spTree>
    <p:extLst>
      <p:ext uri="{BB962C8B-B14F-4D97-AF65-F5344CB8AC3E}">
        <p14:creationId xmlns:p14="http://schemas.microsoft.com/office/powerpoint/2010/main" val="427419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AABCD-B81B-42D6-9C86-FA76CBB55AAC}"/>
              </a:ext>
            </a:extLst>
          </p:cNvPr>
          <p:cNvSpPr>
            <a:spLocks noGrp="1"/>
          </p:cNvSpPr>
          <p:nvPr>
            <p:ph type="title"/>
          </p:nvPr>
        </p:nvSpPr>
        <p:spPr/>
        <p:txBody>
          <a:bodyPr/>
          <a:lstStyle/>
          <a:p>
            <a:r>
              <a:rPr kumimoji="0" lang="zh-CN" altLang="en-US" sz="3600" b="0"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第七章 机器学习</a:t>
            </a:r>
            <a:endParaRPr lang="en-US"/>
          </a:p>
        </p:txBody>
      </p:sp>
      <p:sp>
        <p:nvSpPr>
          <p:cNvPr id="3" name="内容占位符 2">
            <a:extLst>
              <a:ext uri="{FF2B5EF4-FFF2-40B4-BE49-F238E27FC236}">
                <a16:creationId xmlns:a16="http://schemas.microsoft.com/office/drawing/2014/main" id="{F62BC055-FEC7-4DCB-BF79-B9E4F686DA14}"/>
              </a:ext>
            </a:extLst>
          </p:cNvPr>
          <p:cNvSpPr>
            <a:spLocks noGrp="1"/>
          </p:cNvSpPr>
          <p:nvPr>
            <p:ph idx="1"/>
          </p:nvPr>
        </p:nvSpPr>
        <p:spPr/>
        <p:txBody>
          <a:bodyPr/>
          <a:lstStyle/>
          <a:p>
            <a:pPr marL="0" indent="0">
              <a:buNone/>
            </a:pPr>
            <a:r>
              <a:rPr lang="zh-CN" altLang="en-US" sz="2800"/>
              <a:t>    你或许每天都在不知不觉中使用了机器学习的算法，你打开谷歌、必应搜索到你需要的内容，正是因为他们有良好的学习算法。</a:t>
            </a:r>
            <a:endParaRPr lang="en-US" sz="2800"/>
          </a:p>
        </p:txBody>
      </p:sp>
      <p:pic>
        <p:nvPicPr>
          <p:cNvPr id="5" name="图片 4">
            <a:extLst>
              <a:ext uri="{FF2B5EF4-FFF2-40B4-BE49-F238E27FC236}">
                <a16:creationId xmlns:a16="http://schemas.microsoft.com/office/drawing/2014/main" id="{DCA60202-1C2A-4BB0-9F59-22F4D6A49B24}"/>
              </a:ext>
            </a:extLst>
          </p:cNvPr>
          <p:cNvPicPr>
            <a:picLocks noChangeAspect="1"/>
          </p:cNvPicPr>
          <p:nvPr/>
        </p:nvPicPr>
        <p:blipFill>
          <a:blip r:embed="rId2"/>
          <a:stretch>
            <a:fillRect/>
          </a:stretch>
        </p:blipFill>
        <p:spPr>
          <a:xfrm>
            <a:off x="107504" y="2780928"/>
            <a:ext cx="4195063" cy="3672408"/>
          </a:xfrm>
          <a:prstGeom prst="rect">
            <a:avLst/>
          </a:prstGeom>
        </p:spPr>
      </p:pic>
      <p:pic>
        <p:nvPicPr>
          <p:cNvPr id="7" name="图片 6">
            <a:extLst>
              <a:ext uri="{FF2B5EF4-FFF2-40B4-BE49-F238E27FC236}">
                <a16:creationId xmlns:a16="http://schemas.microsoft.com/office/drawing/2014/main" id="{44428643-656A-4303-AABE-D79854F69BCB}"/>
              </a:ext>
            </a:extLst>
          </p:cNvPr>
          <p:cNvPicPr>
            <a:picLocks noChangeAspect="1"/>
          </p:cNvPicPr>
          <p:nvPr/>
        </p:nvPicPr>
        <p:blipFill>
          <a:blip r:embed="rId3"/>
          <a:stretch>
            <a:fillRect/>
          </a:stretch>
        </p:blipFill>
        <p:spPr>
          <a:xfrm>
            <a:off x="4557989" y="2852936"/>
            <a:ext cx="3904183" cy="3528391"/>
          </a:xfrm>
          <a:prstGeom prst="rect">
            <a:avLst/>
          </a:prstGeom>
        </p:spPr>
      </p:pic>
    </p:spTree>
    <p:extLst>
      <p:ext uri="{BB962C8B-B14F-4D97-AF65-F5344CB8AC3E}">
        <p14:creationId xmlns:p14="http://schemas.microsoft.com/office/powerpoint/2010/main" val="3921958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99AF264A-CFF8-46F9-8933-50F93D4CAAC2}"/>
              </a:ext>
            </a:extLst>
          </p:cNvPr>
          <p:cNvSpPr txBox="1"/>
          <p:nvPr/>
        </p:nvSpPr>
        <p:spPr>
          <a:xfrm>
            <a:off x="287524" y="1008496"/>
            <a:ext cx="8568952" cy="1323439"/>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代价函数</a:t>
            </a:r>
            <a:endParaRPr lang="en-US" altLang="zh-CN" sz="3200" b="1" kern="0">
              <a:solidFill>
                <a:srgbClr val="000000"/>
              </a:solidFill>
              <a:latin typeface="黑体" pitchFamily="49" charset="-122"/>
              <a:ea typeface="黑体" pitchFamily="49" charset="-122"/>
            </a:endParaRPr>
          </a:p>
          <a:p>
            <a:r>
              <a:rPr lang="zh-CN" altLang="en-US" sz="2400" b="1" kern="0">
                <a:solidFill>
                  <a:srgbClr val="000000"/>
                </a:solidFill>
                <a:latin typeface="黑体" pitchFamily="49" charset="-122"/>
                <a:ea typeface="黑体" pitchFamily="49" charset="-122"/>
              </a:rPr>
              <a:t>我们现在要做的便是为我们的模型选择合适的参数𝜃</a:t>
            </a:r>
            <a:r>
              <a:rPr lang="en-US" altLang="zh-CN" sz="2400" b="1" kern="0">
                <a:solidFill>
                  <a:srgbClr val="000000"/>
                </a:solidFill>
                <a:latin typeface="黑体" pitchFamily="49" charset="-122"/>
                <a:ea typeface="黑体" pitchFamily="49" charset="-122"/>
              </a:rPr>
              <a:t>0 </a:t>
            </a:r>
            <a:r>
              <a:rPr lang="zh-CN" altLang="en-US" sz="2400" b="1" kern="0">
                <a:solidFill>
                  <a:srgbClr val="000000"/>
                </a:solidFill>
                <a:latin typeface="黑体" pitchFamily="49" charset="-122"/>
                <a:ea typeface="黑体" pitchFamily="49" charset="-122"/>
              </a:rPr>
              <a:t>和 𝜃</a:t>
            </a:r>
            <a:r>
              <a:rPr lang="en-US" altLang="zh-CN" sz="2400" b="1" kern="0">
                <a:solidFill>
                  <a:srgbClr val="000000"/>
                </a:solidFill>
                <a:latin typeface="黑体" pitchFamily="49" charset="-122"/>
                <a:ea typeface="黑体" pitchFamily="49" charset="-122"/>
              </a:rPr>
              <a:t>1</a:t>
            </a:r>
            <a:r>
              <a:rPr lang="zh-CN" altLang="en-US" sz="2400" b="1" kern="0">
                <a:solidFill>
                  <a:srgbClr val="000000"/>
                </a:solidFill>
                <a:latin typeface="黑体" pitchFamily="49" charset="-122"/>
                <a:ea typeface="黑体" pitchFamily="49" charset="-122"/>
              </a:rPr>
              <a:t>，在房价问题这个例子中便是直线的斜率和在𝑦 轴上的截距。</a:t>
            </a:r>
            <a:endParaRPr lang="en-US" altLang="zh-CN" sz="2400" b="1" kern="0">
              <a:solidFill>
                <a:srgbClr val="000000"/>
              </a:solidFill>
              <a:latin typeface="黑体" pitchFamily="49" charset="-122"/>
              <a:ea typeface="黑体" pitchFamily="49" charset="-122"/>
            </a:endParaRPr>
          </a:p>
        </p:txBody>
      </p:sp>
      <p:pic>
        <p:nvPicPr>
          <p:cNvPr id="5" name="图片 4">
            <a:extLst>
              <a:ext uri="{FF2B5EF4-FFF2-40B4-BE49-F238E27FC236}">
                <a16:creationId xmlns:a16="http://schemas.microsoft.com/office/drawing/2014/main" id="{160A7744-1E24-4DE7-B378-2111A1C86764}"/>
              </a:ext>
            </a:extLst>
          </p:cNvPr>
          <p:cNvPicPr>
            <a:picLocks noChangeAspect="1"/>
          </p:cNvPicPr>
          <p:nvPr/>
        </p:nvPicPr>
        <p:blipFill>
          <a:blip r:embed="rId2"/>
          <a:stretch>
            <a:fillRect/>
          </a:stretch>
        </p:blipFill>
        <p:spPr>
          <a:xfrm>
            <a:off x="4572000" y="2331935"/>
            <a:ext cx="4358881" cy="3104762"/>
          </a:xfrm>
          <a:prstGeom prst="rect">
            <a:avLst/>
          </a:prstGeom>
        </p:spPr>
      </p:pic>
      <p:sp>
        <p:nvSpPr>
          <p:cNvPr id="7" name="文本框 6">
            <a:extLst>
              <a:ext uri="{FF2B5EF4-FFF2-40B4-BE49-F238E27FC236}">
                <a16:creationId xmlns:a16="http://schemas.microsoft.com/office/drawing/2014/main" id="{4D505DC5-0C84-4A3A-9F8B-724F365DC74B}"/>
              </a:ext>
            </a:extLst>
          </p:cNvPr>
          <p:cNvSpPr txBox="1"/>
          <p:nvPr/>
        </p:nvSpPr>
        <p:spPr>
          <a:xfrm>
            <a:off x="4262114" y="5428939"/>
            <a:ext cx="4896544" cy="705194"/>
          </a:xfrm>
          <a:prstGeom prst="rect">
            <a:avLst/>
          </a:prstGeom>
          <a:noFill/>
        </p:spPr>
        <p:txBody>
          <a:bodyPr wrap="square">
            <a:spAutoFit/>
          </a:bodyPr>
          <a:lstStyle/>
          <a:p>
            <a:r>
              <a:rPr kumimoji="0" lang="zh-CN" altLang="en-US" sz="20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模型所预测的值与训练集中实际值之间的差距（下图中蓝线所指）就是建模误差</a:t>
            </a:r>
            <a:endParaRPr kumimoji="0" lang="en-US" altLang="zh-CN" sz="20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
        <p:nvSpPr>
          <p:cNvPr id="11" name="文本框 10">
            <a:extLst>
              <a:ext uri="{FF2B5EF4-FFF2-40B4-BE49-F238E27FC236}">
                <a16:creationId xmlns:a16="http://schemas.microsoft.com/office/drawing/2014/main" id="{0DAE0AA4-E09E-4F18-A75C-2287088E458B}"/>
              </a:ext>
            </a:extLst>
          </p:cNvPr>
          <p:cNvSpPr txBox="1"/>
          <p:nvPr/>
        </p:nvSpPr>
        <p:spPr>
          <a:xfrm>
            <a:off x="186429" y="2636912"/>
            <a:ext cx="4000384" cy="1815882"/>
          </a:xfrm>
          <a:prstGeom prst="rect">
            <a:avLst/>
          </a:prstGeom>
          <a:noFill/>
        </p:spPr>
        <p:txBody>
          <a:bodyPr wrap="square">
            <a:spAutoFit/>
          </a:bodyPr>
          <a:lstStyle/>
          <a:p>
            <a:r>
              <a:rPr lang="zh-CN" altLang="en-US" sz="2800"/>
              <a:t>我们的目标便是选择出可以使得建模误差的平方和能够最小的模型参数。 使得代价函数最小：</a:t>
            </a:r>
            <a:endParaRPr lang="en-US" altLang="zh-CN" sz="2800"/>
          </a:p>
        </p:txBody>
      </p:sp>
      <p:pic>
        <p:nvPicPr>
          <p:cNvPr id="13" name="图片 12">
            <a:extLst>
              <a:ext uri="{FF2B5EF4-FFF2-40B4-BE49-F238E27FC236}">
                <a16:creationId xmlns:a16="http://schemas.microsoft.com/office/drawing/2014/main" id="{7F1B0DDB-7BA4-4C72-89FB-F321A026276A}"/>
              </a:ext>
            </a:extLst>
          </p:cNvPr>
          <p:cNvPicPr>
            <a:picLocks noChangeAspect="1"/>
          </p:cNvPicPr>
          <p:nvPr/>
        </p:nvPicPr>
        <p:blipFill rotWithShape="1">
          <a:blip r:embed="rId3"/>
          <a:srcRect r="11868"/>
          <a:stretch/>
        </p:blipFill>
        <p:spPr>
          <a:xfrm>
            <a:off x="155973" y="4760630"/>
            <a:ext cx="4547579" cy="685714"/>
          </a:xfrm>
          <a:prstGeom prst="rect">
            <a:avLst/>
          </a:prstGeom>
        </p:spPr>
      </p:pic>
    </p:spTree>
    <p:extLst>
      <p:ext uri="{BB962C8B-B14F-4D97-AF65-F5344CB8AC3E}">
        <p14:creationId xmlns:p14="http://schemas.microsoft.com/office/powerpoint/2010/main" val="13074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BB677BF0-DE58-4355-B9EB-B3B86C36FD0C}"/>
              </a:ext>
            </a:extLst>
          </p:cNvPr>
          <p:cNvSpPr txBox="1"/>
          <p:nvPr/>
        </p:nvSpPr>
        <p:spPr>
          <a:xfrm>
            <a:off x="287524" y="1008496"/>
            <a:ext cx="8568952" cy="584775"/>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代价函数的理解</a:t>
            </a:r>
            <a:endParaRPr lang="en-US" altLang="zh-CN" sz="3200" b="1" kern="0">
              <a:solidFill>
                <a:srgbClr val="000000"/>
              </a:solidFill>
              <a:latin typeface="黑体" pitchFamily="49" charset="-122"/>
              <a:ea typeface="黑体" pitchFamily="49" charset="-122"/>
            </a:endParaRPr>
          </a:p>
        </p:txBody>
      </p:sp>
      <p:pic>
        <p:nvPicPr>
          <p:cNvPr id="4" name="图片 3">
            <a:extLst>
              <a:ext uri="{FF2B5EF4-FFF2-40B4-BE49-F238E27FC236}">
                <a16:creationId xmlns:a16="http://schemas.microsoft.com/office/drawing/2014/main" id="{FA0C2AD1-F119-4B93-987B-3168AC5AFBC2}"/>
              </a:ext>
            </a:extLst>
          </p:cNvPr>
          <p:cNvPicPr>
            <a:picLocks noChangeAspect="1"/>
          </p:cNvPicPr>
          <p:nvPr/>
        </p:nvPicPr>
        <p:blipFill rotWithShape="1">
          <a:blip r:embed="rId2"/>
          <a:srcRect r="11868"/>
          <a:stretch/>
        </p:blipFill>
        <p:spPr>
          <a:xfrm>
            <a:off x="1403648" y="1760220"/>
            <a:ext cx="4547579" cy="685714"/>
          </a:xfrm>
          <a:prstGeom prst="rect">
            <a:avLst/>
          </a:prstGeom>
        </p:spPr>
      </p:pic>
      <p:pic>
        <p:nvPicPr>
          <p:cNvPr id="6" name="图片 5">
            <a:extLst>
              <a:ext uri="{FF2B5EF4-FFF2-40B4-BE49-F238E27FC236}">
                <a16:creationId xmlns:a16="http://schemas.microsoft.com/office/drawing/2014/main" id="{38264A00-5984-446E-9EF2-3EB0AB8FA73A}"/>
              </a:ext>
            </a:extLst>
          </p:cNvPr>
          <p:cNvPicPr>
            <a:picLocks noChangeAspect="1"/>
          </p:cNvPicPr>
          <p:nvPr/>
        </p:nvPicPr>
        <p:blipFill>
          <a:blip r:embed="rId3"/>
          <a:stretch>
            <a:fillRect/>
          </a:stretch>
        </p:blipFill>
        <p:spPr>
          <a:xfrm>
            <a:off x="1115616" y="2420224"/>
            <a:ext cx="6912768" cy="3817087"/>
          </a:xfrm>
          <a:prstGeom prst="rect">
            <a:avLst/>
          </a:prstGeom>
        </p:spPr>
      </p:pic>
    </p:spTree>
    <p:extLst>
      <p:ext uri="{BB962C8B-B14F-4D97-AF65-F5344CB8AC3E}">
        <p14:creationId xmlns:p14="http://schemas.microsoft.com/office/powerpoint/2010/main" val="292658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12BE292D-EA35-4DC7-8F59-3149DA32FDAF}"/>
              </a:ext>
            </a:extLst>
          </p:cNvPr>
          <p:cNvSpPr txBox="1"/>
          <p:nvPr/>
        </p:nvSpPr>
        <p:spPr>
          <a:xfrm>
            <a:off x="287524" y="1008496"/>
            <a:ext cx="8568952" cy="1077218"/>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代价函数的理解</a:t>
            </a:r>
            <a:endParaRPr lang="en-US" altLang="zh-CN" sz="3200" b="1" kern="0">
              <a:solidFill>
                <a:srgbClr val="000000"/>
              </a:solidFill>
              <a:latin typeface="黑体" pitchFamily="49" charset="-122"/>
              <a:ea typeface="黑体" pitchFamily="49" charset="-122"/>
            </a:endParaRPr>
          </a:p>
          <a:p>
            <a:r>
              <a:rPr lang="zh-CN" altLang="en-US" sz="3200" b="1" kern="0">
                <a:solidFill>
                  <a:srgbClr val="000000"/>
                </a:solidFill>
                <a:latin typeface="黑体" pitchFamily="49" charset="-122"/>
                <a:ea typeface="黑体" pitchFamily="49" charset="-122"/>
              </a:rPr>
              <a:t>课堂作业：画出当参数𝜃</a:t>
            </a:r>
            <a:r>
              <a:rPr lang="en-US" altLang="zh-CN" sz="3200" b="1" kern="0">
                <a:solidFill>
                  <a:srgbClr val="000000"/>
                </a:solidFill>
                <a:latin typeface="黑体" pitchFamily="49" charset="-122"/>
                <a:ea typeface="黑体" pitchFamily="49" charset="-122"/>
              </a:rPr>
              <a:t>0 =0</a:t>
            </a:r>
            <a:r>
              <a:rPr lang="zh-CN" altLang="en-US" sz="3200" b="1" kern="0">
                <a:solidFill>
                  <a:srgbClr val="000000"/>
                </a:solidFill>
                <a:latin typeface="黑体" pitchFamily="49" charset="-122"/>
                <a:ea typeface="黑体" pitchFamily="49" charset="-122"/>
              </a:rPr>
              <a:t>时的代价函数</a:t>
            </a:r>
            <a:endParaRPr lang="en-US" altLang="zh-CN" sz="3200" b="1" kern="0">
              <a:solidFill>
                <a:srgbClr val="000000"/>
              </a:solidFill>
              <a:latin typeface="黑体" pitchFamily="49" charset="-122"/>
              <a:ea typeface="黑体" pitchFamily="49" charset="-122"/>
            </a:endParaRPr>
          </a:p>
        </p:txBody>
      </p:sp>
      <p:pic>
        <p:nvPicPr>
          <p:cNvPr id="5" name="图片 4">
            <a:extLst>
              <a:ext uri="{FF2B5EF4-FFF2-40B4-BE49-F238E27FC236}">
                <a16:creationId xmlns:a16="http://schemas.microsoft.com/office/drawing/2014/main" id="{0771BE30-DD4C-4D6C-BD82-660A31A91CBB}"/>
              </a:ext>
            </a:extLst>
          </p:cNvPr>
          <p:cNvPicPr>
            <a:picLocks noChangeAspect="1"/>
          </p:cNvPicPr>
          <p:nvPr/>
        </p:nvPicPr>
        <p:blipFill>
          <a:blip r:embed="rId2"/>
          <a:stretch>
            <a:fillRect/>
          </a:stretch>
        </p:blipFill>
        <p:spPr>
          <a:xfrm>
            <a:off x="338666" y="2085714"/>
            <a:ext cx="8466667" cy="4159260"/>
          </a:xfrm>
          <a:prstGeom prst="rect">
            <a:avLst/>
          </a:prstGeom>
        </p:spPr>
      </p:pic>
      <p:pic>
        <p:nvPicPr>
          <p:cNvPr id="6" name="图片 5">
            <a:extLst>
              <a:ext uri="{FF2B5EF4-FFF2-40B4-BE49-F238E27FC236}">
                <a16:creationId xmlns:a16="http://schemas.microsoft.com/office/drawing/2014/main" id="{10F66698-58B7-4115-B2C4-A2589016D196}"/>
              </a:ext>
            </a:extLst>
          </p:cNvPr>
          <p:cNvPicPr>
            <a:picLocks noChangeAspect="1"/>
          </p:cNvPicPr>
          <p:nvPr/>
        </p:nvPicPr>
        <p:blipFill rotWithShape="1">
          <a:blip r:embed="rId3"/>
          <a:srcRect r="11868"/>
          <a:stretch/>
        </p:blipFill>
        <p:spPr>
          <a:xfrm>
            <a:off x="2298209" y="5661248"/>
            <a:ext cx="4547579" cy="685714"/>
          </a:xfrm>
          <a:prstGeom prst="rect">
            <a:avLst/>
          </a:prstGeom>
        </p:spPr>
      </p:pic>
    </p:spTree>
    <p:extLst>
      <p:ext uri="{BB962C8B-B14F-4D97-AF65-F5344CB8AC3E}">
        <p14:creationId xmlns:p14="http://schemas.microsoft.com/office/powerpoint/2010/main" val="3977036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pic>
        <p:nvPicPr>
          <p:cNvPr id="4" name="图片 3">
            <a:extLst>
              <a:ext uri="{FF2B5EF4-FFF2-40B4-BE49-F238E27FC236}">
                <a16:creationId xmlns:a16="http://schemas.microsoft.com/office/drawing/2014/main" id="{F54E778A-B323-4386-89EB-BEC1DB63C2D4}"/>
              </a:ext>
            </a:extLst>
          </p:cNvPr>
          <p:cNvPicPr>
            <a:picLocks noChangeAspect="1"/>
          </p:cNvPicPr>
          <p:nvPr/>
        </p:nvPicPr>
        <p:blipFill>
          <a:blip r:embed="rId2"/>
          <a:stretch>
            <a:fillRect/>
          </a:stretch>
        </p:blipFill>
        <p:spPr>
          <a:xfrm>
            <a:off x="323528" y="1348047"/>
            <a:ext cx="8695238" cy="4161905"/>
          </a:xfrm>
          <a:prstGeom prst="rect">
            <a:avLst/>
          </a:prstGeom>
        </p:spPr>
      </p:pic>
    </p:spTree>
    <p:extLst>
      <p:ext uri="{BB962C8B-B14F-4D97-AF65-F5344CB8AC3E}">
        <p14:creationId xmlns:p14="http://schemas.microsoft.com/office/powerpoint/2010/main" val="127294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AB9CDDA2-F670-4841-95E3-0A4288B8478D}"/>
              </a:ext>
            </a:extLst>
          </p:cNvPr>
          <p:cNvSpPr txBox="1"/>
          <p:nvPr/>
        </p:nvSpPr>
        <p:spPr>
          <a:xfrm>
            <a:off x="251520" y="980728"/>
            <a:ext cx="4572000" cy="584775"/>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梯度下降</a:t>
            </a:r>
            <a:endParaRPr lang="en-US" sz="3200" b="1" kern="0">
              <a:solidFill>
                <a:srgbClr val="000000"/>
              </a:solidFill>
              <a:latin typeface="黑体" pitchFamily="49" charset="-122"/>
              <a:ea typeface="黑体" pitchFamily="49" charset="-122"/>
            </a:endParaRPr>
          </a:p>
        </p:txBody>
      </p:sp>
      <p:pic>
        <p:nvPicPr>
          <p:cNvPr id="4" name="Picture 55">
            <a:extLst>
              <a:ext uri="{FF2B5EF4-FFF2-40B4-BE49-F238E27FC236}">
                <a16:creationId xmlns:a16="http://schemas.microsoft.com/office/drawing/2014/main" id="{9CCBCEF2-C0F1-4C24-A74A-ADDF2E9BA332}"/>
              </a:ext>
            </a:extLst>
          </p:cNvPr>
          <p:cNvPicPr>
            <a:picLocks noChangeAspect="1"/>
          </p:cNvPicPr>
          <p:nvPr>
            <p:custDataLst>
              <p:tags r:id="rId1"/>
            </p:custDataLst>
          </p:nvPr>
        </p:nvPicPr>
        <p:blipFill>
          <a:blip r:embed="rId5"/>
          <a:srcRect/>
          <a:stretch>
            <a:fillRect/>
          </a:stretch>
        </p:blipFill>
        <p:spPr bwMode="auto">
          <a:xfrm>
            <a:off x="4896669" y="3114427"/>
            <a:ext cx="2201862" cy="407987"/>
          </a:xfrm>
          <a:prstGeom prst="rect">
            <a:avLst/>
          </a:prstGeom>
          <a:noFill/>
          <a:ln w="9525">
            <a:noFill/>
            <a:miter lim="800000"/>
            <a:headEnd/>
            <a:tailEnd/>
          </a:ln>
        </p:spPr>
      </p:pic>
      <p:sp>
        <p:nvSpPr>
          <p:cNvPr id="5" name="TextBox 56">
            <a:extLst>
              <a:ext uri="{FF2B5EF4-FFF2-40B4-BE49-F238E27FC236}">
                <a16:creationId xmlns:a16="http://schemas.microsoft.com/office/drawing/2014/main" id="{AE57A59E-0D51-46D7-8A60-F80C5A51D560}"/>
              </a:ext>
            </a:extLst>
          </p:cNvPr>
          <p:cNvSpPr txBox="1">
            <a:spLocks noChangeArrowheads="1"/>
          </p:cNvSpPr>
          <p:nvPr/>
        </p:nvSpPr>
        <p:spPr bwMode="auto">
          <a:xfrm>
            <a:off x="4723631" y="1890464"/>
            <a:ext cx="2012950" cy="457200"/>
          </a:xfrm>
          <a:prstGeom prst="rect">
            <a:avLst/>
          </a:prstGeom>
          <a:noFill/>
          <a:ln w="9525">
            <a:noFill/>
            <a:miter lim="800000"/>
            <a:headEnd/>
            <a:tailEnd/>
          </a:ln>
        </p:spPr>
        <p:txBody>
          <a:bodyPr wrap="none">
            <a:spAutoFit/>
          </a:bodyPr>
          <a:lstStyle/>
          <a:p>
            <a:r>
              <a:rPr lang="zh-CN" altLang="en-US" sz="2400">
                <a:latin typeface="Calibri" pitchFamily="34" charset="0"/>
              </a:rPr>
              <a:t>线性回归模型</a:t>
            </a:r>
          </a:p>
        </p:txBody>
      </p:sp>
      <p:pic>
        <p:nvPicPr>
          <p:cNvPr id="6" name="Picture 2">
            <a:extLst>
              <a:ext uri="{FF2B5EF4-FFF2-40B4-BE49-F238E27FC236}">
                <a16:creationId xmlns:a16="http://schemas.microsoft.com/office/drawing/2014/main" id="{9B584F57-3407-4FB5-A83D-C76D0ED739DB}"/>
              </a:ext>
            </a:extLst>
          </p:cNvPr>
          <p:cNvPicPr>
            <a:picLocks noChangeAspect="1"/>
          </p:cNvPicPr>
          <p:nvPr>
            <p:custDataLst>
              <p:tags r:id="rId2"/>
            </p:custDataLst>
          </p:nvPr>
        </p:nvPicPr>
        <p:blipFill>
          <a:blip r:embed="rId6"/>
          <a:srcRect/>
          <a:stretch>
            <a:fillRect/>
          </a:stretch>
        </p:blipFill>
        <p:spPr bwMode="auto">
          <a:xfrm>
            <a:off x="4668069" y="4132014"/>
            <a:ext cx="4246562" cy="795338"/>
          </a:xfrm>
          <a:prstGeom prst="rect">
            <a:avLst/>
          </a:prstGeom>
          <a:noFill/>
          <a:ln w="9525">
            <a:noFill/>
            <a:miter lim="800000"/>
            <a:headEnd/>
            <a:tailEnd/>
          </a:ln>
        </p:spPr>
      </p:pic>
      <p:cxnSp>
        <p:nvCxnSpPr>
          <p:cNvPr id="7" name="Straight Connector 58">
            <a:extLst>
              <a:ext uri="{FF2B5EF4-FFF2-40B4-BE49-F238E27FC236}">
                <a16:creationId xmlns:a16="http://schemas.microsoft.com/office/drawing/2014/main" id="{501330DD-E4EA-42C8-8473-4537797D2506}"/>
              </a:ext>
            </a:extLst>
          </p:cNvPr>
          <p:cNvCxnSpPr/>
          <p:nvPr/>
        </p:nvCxnSpPr>
        <p:spPr>
          <a:xfrm>
            <a:off x="4426769" y="1988889"/>
            <a:ext cx="0" cy="3962400"/>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sp>
        <p:nvSpPr>
          <p:cNvPr id="8" name="TextBox 1">
            <a:extLst>
              <a:ext uri="{FF2B5EF4-FFF2-40B4-BE49-F238E27FC236}">
                <a16:creationId xmlns:a16="http://schemas.microsoft.com/office/drawing/2014/main" id="{AD25F298-7698-43BC-8EAC-0A3C2F1AF251}"/>
              </a:ext>
            </a:extLst>
          </p:cNvPr>
          <p:cNvSpPr txBox="1">
            <a:spLocks noChangeArrowheads="1"/>
          </p:cNvSpPr>
          <p:nvPr/>
        </p:nvSpPr>
        <p:spPr bwMode="auto">
          <a:xfrm>
            <a:off x="380231" y="1896814"/>
            <a:ext cx="2317750" cy="457200"/>
          </a:xfrm>
          <a:prstGeom prst="rect">
            <a:avLst/>
          </a:prstGeom>
          <a:noFill/>
          <a:ln w="9525">
            <a:noFill/>
            <a:miter lim="800000"/>
            <a:headEnd/>
            <a:tailEnd/>
          </a:ln>
        </p:spPr>
        <p:txBody>
          <a:bodyPr wrap="none">
            <a:spAutoFit/>
          </a:bodyPr>
          <a:lstStyle/>
          <a:p>
            <a:r>
              <a:rPr lang="zh-CN" altLang="en-US" sz="2400">
                <a:latin typeface="Calibri" pitchFamily="34" charset="0"/>
              </a:rPr>
              <a:t>梯度下降算法：</a:t>
            </a:r>
          </a:p>
        </p:txBody>
      </p:sp>
      <p:pic>
        <p:nvPicPr>
          <p:cNvPr id="9" name="Picture 6">
            <a:extLst>
              <a:ext uri="{FF2B5EF4-FFF2-40B4-BE49-F238E27FC236}">
                <a16:creationId xmlns:a16="http://schemas.microsoft.com/office/drawing/2014/main" id="{C30FB334-D1CC-435A-9FBC-4CA9FD6D80D6}"/>
              </a:ext>
            </a:extLst>
          </p:cNvPr>
          <p:cNvPicPr>
            <a:picLocks noChangeAspect="1"/>
          </p:cNvPicPr>
          <p:nvPr>
            <p:custDataLst>
              <p:tags r:id="rId3"/>
            </p:custDataLst>
          </p:nvPr>
        </p:nvPicPr>
        <p:blipFill>
          <a:blip r:embed="rId7"/>
          <a:srcRect/>
          <a:stretch>
            <a:fillRect/>
          </a:stretch>
        </p:blipFill>
        <p:spPr bwMode="auto">
          <a:xfrm>
            <a:off x="467544" y="2996952"/>
            <a:ext cx="3513137" cy="2554287"/>
          </a:xfrm>
          <a:prstGeom prst="rect">
            <a:avLst/>
          </a:prstGeom>
          <a:noFill/>
          <a:ln w="9525">
            <a:noFill/>
            <a:miter lim="800000"/>
            <a:headEnd/>
            <a:tailEnd/>
          </a:ln>
        </p:spPr>
      </p:pic>
    </p:spTree>
    <p:extLst>
      <p:ext uri="{BB962C8B-B14F-4D97-AF65-F5344CB8AC3E}">
        <p14:creationId xmlns:p14="http://schemas.microsoft.com/office/powerpoint/2010/main" val="2499734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127E8BF7-6C55-4118-9784-F9C06F921056}"/>
              </a:ext>
            </a:extLst>
          </p:cNvPr>
          <p:cNvSpPr txBox="1"/>
          <p:nvPr/>
        </p:nvSpPr>
        <p:spPr>
          <a:xfrm>
            <a:off x="251520" y="980728"/>
            <a:ext cx="4572000" cy="584775"/>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梯度下降</a:t>
            </a:r>
            <a:endParaRPr lang="en-US" sz="3200" b="1" kern="0">
              <a:solidFill>
                <a:srgbClr val="000000"/>
              </a:solidFill>
              <a:latin typeface="黑体" pitchFamily="49" charset="-122"/>
              <a:ea typeface="黑体" pitchFamily="49" charset="-122"/>
            </a:endParaRPr>
          </a:p>
        </p:txBody>
      </p:sp>
      <p:pic>
        <p:nvPicPr>
          <p:cNvPr id="5" name="Picture 1">
            <a:extLst>
              <a:ext uri="{FF2B5EF4-FFF2-40B4-BE49-F238E27FC236}">
                <a16:creationId xmlns:a16="http://schemas.microsoft.com/office/drawing/2014/main" id="{BE133CE6-054A-417A-A5C5-9FC224AFAE5F}"/>
              </a:ext>
            </a:extLst>
          </p:cNvPr>
          <p:cNvPicPr>
            <a:picLocks noChangeAspect="1"/>
          </p:cNvPicPr>
          <p:nvPr>
            <p:custDataLst>
              <p:tags r:id="rId1"/>
            </p:custDataLst>
          </p:nvPr>
        </p:nvPicPr>
        <p:blipFill>
          <a:blip r:embed="rId3"/>
          <a:srcRect/>
          <a:stretch>
            <a:fillRect/>
          </a:stretch>
        </p:blipFill>
        <p:spPr bwMode="auto">
          <a:xfrm>
            <a:off x="381088" y="2842813"/>
            <a:ext cx="5454650" cy="2820987"/>
          </a:xfrm>
          <a:prstGeom prst="rect">
            <a:avLst/>
          </a:prstGeom>
          <a:noFill/>
          <a:ln w="9525">
            <a:noFill/>
            <a:miter lim="800000"/>
            <a:headEnd/>
            <a:tailEnd/>
          </a:ln>
        </p:spPr>
      </p:pic>
      <p:sp>
        <p:nvSpPr>
          <p:cNvPr id="6" name="TextBox 12">
            <a:extLst>
              <a:ext uri="{FF2B5EF4-FFF2-40B4-BE49-F238E27FC236}">
                <a16:creationId xmlns:a16="http://schemas.microsoft.com/office/drawing/2014/main" id="{0C70668D-75D3-4D08-B38A-71D652EF14D6}"/>
              </a:ext>
            </a:extLst>
          </p:cNvPr>
          <p:cNvSpPr txBox="1">
            <a:spLocks noChangeArrowheads="1"/>
          </p:cNvSpPr>
          <p:nvPr/>
        </p:nvSpPr>
        <p:spPr bwMode="auto">
          <a:xfrm>
            <a:off x="6326045" y="3305944"/>
            <a:ext cx="2068513" cy="2093912"/>
          </a:xfrm>
          <a:prstGeom prst="rect">
            <a:avLst/>
          </a:prstGeom>
          <a:noFill/>
          <a:ln w="9525">
            <a:noFill/>
            <a:miter lim="800000"/>
            <a:headEnd/>
            <a:tailEnd/>
          </a:ln>
        </p:spPr>
        <p:txBody>
          <a:bodyPr wrap="none">
            <a:spAutoFit/>
          </a:bodyPr>
          <a:lstStyle/>
          <a:p>
            <a:pPr algn="ctr"/>
            <a:r>
              <a:rPr lang="en-US" altLang="zh-CN" sz="2400">
                <a:latin typeface="Calibri" pitchFamily="34" charset="0"/>
              </a:rPr>
              <a:t>update </a:t>
            </a:r>
          </a:p>
          <a:p>
            <a:pPr algn="ctr"/>
            <a:r>
              <a:rPr lang="en-US" altLang="zh-CN" sz="2400">
                <a:latin typeface="Calibri" pitchFamily="34" charset="0"/>
              </a:rPr>
              <a:t>and</a:t>
            </a:r>
          </a:p>
          <a:p>
            <a:pPr algn="ctr"/>
            <a:r>
              <a:rPr lang="en-US" altLang="zh-CN" sz="2400">
                <a:latin typeface="Calibri" pitchFamily="34" charset="0"/>
              </a:rPr>
              <a:t>simultaneously</a:t>
            </a:r>
          </a:p>
          <a:p>
            <a:pPr algn="ctr"/>
            <a:endParaRPr lang="en-US" altLang="zh-CN" sz="2400">
              <a:latin typeface="Calibri" pitchFamily="34" charset="0"/>
            </a:endParaRPr>
          </a:p>
        </p:txBody>
      </p:sp>
      <p:sp>
        <p:nvSpPr>
          <p:cNvPr id="7" name="Right Brace 15">
            <a:extLst>
              <a:ext uri="{FF2B5EF4-FFF2-40B4-BE49-F238E27FC236}">
                <a16:creationId xmlns:a16="http://schemas.microsoft.com/office/drawing/2014/main" id="{54FB46CD-4A0E-41B7-8DC7-BD5236508D6D}"/>
              </a:ext>
            </a:extLst>
          </p:cNvPr>
          <p:cNvSpPr/>
          <p:nvPr/>
        </p:nvSpPr>
        <p:spPr>
          <a:xfrm>
            <a:off x="5835738" y="2924944"/>
            <a:ext cx="384459" cy="2141163"/>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15041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4" name="文本框 3">
            <a:extLst>
              <a:ext uri="{FF2B5EF4-FFF2-40B4-BE49-F238E27FC236}">
                <a16:creationId xmlns:a16="http://schemas.microsoft.com/office/drawing/2014/main" id="{ACFFE4F0-769E-4AF9-B34D-515DBA5D350A}"/>
              </a:ext>
            </a:extLst>
          </p:cNvPr>
          <p:cNvSpPr txBox="1"/>
          <p:nvPr/>
        </p:nvSpPr>
        <p:spPr>
          <a:xfrm>
            <a:off x="467544" y="980728"/>
            <a:ext cx="4572000" cy="584775"/>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梯度下降</a:t>
            </a:r>
            <a:endParaRPr lang="en-US" sz="3200" b="1" kern="0">
              <a:solidFill>
                <a:srgbClr val="000000"/>
              </a:solidFill>
              <a:latin typeface="黑体" pitchFamily="49" charset="-122"/>
              <a:ea typeface="黑体" pitchFamily="49" charset="-122"/>
            </a:endParaRPr>
          </a:p>
        </p:txBody>
      </p:sp>
      <p:pic>
        <p:nvPicPr>
          <p:cNvPr id="8" name="图片 7">
            <a:extLst>
              <a:ext uri="{FF2B5EF4-FFF2-40B4-BE49-F238E27FC236}">
                <a16:creationId xmlns:a16="http://schemas.microsoft.com/office/drawing/2014/main" id="{8BCE520C-14F7-4206-A419-F2D56BA74AE0}"/>
              </a:ext>
            </a:extLst>
          </p:cNvPr>
          <p:cNvPicPr>
            <a:picLocks noChangeAspect="1"/>
          </p:cNvPicPr>
          <p:nvPr/>
        </p:nvPicPr>
        <p:blipFill>
          <a:blip r:embed="rId2"/>
          <a:stretch>
            <a:fillRect/>
          </a:stretch>
        </p:blipFill>
        <p:spPr>
          <a:xfrm>
            <a:off x="467544" y="1709618"/>
            <a:ext cx="7704856" cy="4555283"/>
          </a:xfrm>
          <a:prstGeom prst="rect">
            <a:avLst/>
          </a:prstGeom>
        </p:spPr>
      </p:pic>
    </p:spTree>
    <p:extLst>
      <p:ext uri="{BB962C8B-B14F-4D97-AF65-F5344CB8AC3E}">
        <p14:creationId xmlns:p14="http://schemas.microsoft.com/office/powerpoint/2010/main" val="9547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4CC951C0-F0F3-4259-94F9-9B19EFD8693E}"/>
              </a:ext>
            </a:extLst>
          </p:cNvPr>
          <p:cNvSpPr txBox="1"/>
          <p:nvPr/>
        </p:nvSpPr>
        <p:spPr>
          <a:xfrm>
            <a:off x="467544" y="980728"/>
            <a:ext cx="8424936" cy="2062103"/>
          </a:xfrm>
          <a:prstGeom prst="rect">
            <a:avLst/>
          </a:prstGeom>
          <a:noFill/>
        </p:spPr>
        <p:txBody>
          <a:bodyPr wrap="square">
            <a:spAutoFit/>
          </a:bodyPr>
          <a:lstStyle/>
          <a:p>
            <a:r>
              <a:rPr lang="zh-CN" altLang="en-US" sz="3200" b="1" kern="0">
                <a:solidFill>
                  <a:srgbClr val="000000"/>
                </a:solidFill>
                <a:latin typeface="黑体" pitchFamily="49" charset="-122"/>
                <a:ea typeface="黑体" pitchFamily="49" charset="-122"/>
              </a:rPr>
              <a:t>梯度下降</a:t>
            </a:r>
            <a:endParaRPr lang="en-US" altLang="zh-CN" sz="3200" b="1" kern="0">
              <a:solidFill>
                <a:srgbClr val="000000"/>
              </a:solidFill>
              <a:latin typeface="黑体" pitchFamily="49" charset="-122"/>
              <a:ea typeface="黑体" pitchFamily="49" charset="-122"/>
            </a:endParaRPr>
          </a:p>
          <a:p>
            <a:r>
              <a:rPr lang="zh-CN" altLang="en-US" sz="3200" b="1" kern="0">
                <a:solidFill>
                  <a:srgbClr val="000000"/>
                </a:solidFill>
                <a:latin typeface="黑体" pitchFamily="49" charset="-122"/>
                <a:ea typeface="黑体" pitchFamily="49" charset="-122"/>
              </a:rPr>
              <a:t>学习速率过小收敛速度慢，过大时导致训练震荡，而且可能会发散。</a:t>
            </a:r>
          </a:p>
          <a:p>
            <a:endParaRPr lang="en-US" sz="3200" b="1" kern="0">
              <a:solidFill>
                <a:srgbClr val="000000"/>
              </a:solidFill>
              <a:latin typeface="黑体" pitchFamily="49" charset="-122"/>
              <a:ea typeface="黑体" pitchFamily="49" charset="-122"/>
            </a:endParaRPr>
          </a:p>
        </p:txBody>
      </p:sp>
      <p:pic>
        <p:nvPicPr>
          <p:cNvPr id="4" name="图片 3">
            <a:extLst>
              <a:ext uri="{FF2B5EF4-FFF2-40B4-BE49-F238E27FC236}">
                <a16:creationId xmlns:a16="http://schemas.microsoft.com/office/drawing/2014/main" id="{0A95ECAF-2B28-4CF9-B06C-CA0922CADE2D}"/>
              </a:ext>
            </a:extLst>
          </p:cNvPr>
          <p:cNvPicPr>
            <a:picLocks noChangeAspect="1"/>
          </p:cNvPicPr>
          <p:nvPr/>
        </p:nvPicPr>
        <p:blipFill>
          <a:blip r:embed="rId2"/>
          <a:stretch>
            <a:fillRect/>
          </a:stretch>
        </p:blipFill>
        <p:spPr>
          <a:xfrm>
            <a:off x="500294" y="2780928"/>
            <a:ext cx="6980952" cy="2866667"/>
          </a:xfrm>
          <a:prstGeom prst="rect">
            <a:avLst/>
          </a:prstGeom>
        </p:spPr>
      </p:pic>
    </p:spTree>
    <p:extLst>
      <p:ext uri="{BB962C8B-B14F-4D97-AF65-F5344CB8AC3E}">
        <p14:creationId xmlns:p14="http://schemas.microsoft.com/office/powerpoint/2010/main" val="3270713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pic>
        <p:nvPicPr>
          <p:cNvPr id="4" name="Picture 2">
            <a:extLst>
              <a:ext uri="{FF2B5EF4-FFF2-40B4-BE49-F238E27FC236}">
                <a16:creationId xmlns:a16="http://schemas.microsoft.com/office/drawing/2014/main" id="{AEC475E7-C1F1-4232-A935-B94043BC3576}"/>
              </a:ext>
            </a:extLst>
          </p:cNvPr>
          <p:cNvPicPr>
            <a:picLocks noChangeAspect="1" noChangeArrowheads="1"/>
          </p:cNvPicPr>
          <p:nvPr/>
        </p:nvPicPr>
        <p:blipFill>
          <a:blip r:embed="rId2"/>
          <a:srcRect/>
          <a:stretch>
            <a:fillRect/>
          </a:stretch>
        </p:blipFill>
        <p:spPr bwMode="auto">
          <a:xfrm>
            <a:off x="733425" y="872191"/>
            <a:ext cx="7677150" cy="5376862"/>
          </a:xfrm>
          <a:prstGeom prst="rect">
            <a:avLst/>
          </a:prstGeom>
          <a:noFill/>
          <a:ln w="9525">
            <a:noFill/>
            <a:miter lim="800000"/>
            <a:headEnd/>
            <a:tailEnd/>
          </a:ln>
        </p:spPr>
      </p:pic>
      <p:sp>
        <p:nvSpPr>
          <p:cNvPr id="5" name="AutoShape 7">
            <a:extLst>
              <a:ext uri="{FF2B5EF4-FFF2-40B4-BE49-F238E27FC236}">
                <a16:creationId xmlns:a16="http://schemas.microsoft.com/office/drawing/2014/main" id="{A919201E-8987-49EF-B292-A3B5C0BC40D5}"/>
              </a:ext>
            </a:extLst>
          </p:cNvPr>
          <p:cNvSpPr>
            <a:spLocks noChangeArrowheads="1"/>
          </p:cNvSpPr>
          <p:nvPr/>
        </p:nvSpPr>
        <p:spPr bwMode="auto">
          <a:xfrm>
            <a:off x="3914775" y="2877203"/>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6" name="AutoShape 8">
            <a:extLst>
              <a:ext uri="{FF2B5EF4-FFF2-40B4-BE49-F238E27FC236}">
                <a16:creationId xmlns:a16="http://schemas.microsoft.com/office/drawing/2014/main" id="{249EE3C9-EEFE-4717-B37F-F70721B3B43D}"/>
              </a:ext>
            </a:extLst>
          </p:cNvPr>
          <p:cNvSpPr>
            <a:spLocks noChangeArrowheads="1"/>
          </p:cNvSpPr>
          <p:nvPr/>
        </p:nvSpPr>
        <p:spPr bwMode="auto">
          <a:xfrm>
            <a:off x="3952875" y="3167716"/>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7" name="AutoShape 9">
            <a:extLst>
              <a:ext uri="{FF2B5EF4-FFF2-40B4-BE49-F238E27FC236}">
                <a16:creationId xmlns:a16="http://schemas.microsoft.com/office/drawing/2014/main" id="{6E5AA51E-F572-4302-AA2F-F663F5386FA2}"/>
              </a:ext>
            </a:extLst>
          </p:cNvPr>
          <p:cNvSpPr>
            <a:spLocks noChangeArrowheads="1"/>
          </p:cNvSpPr>
          <p:nvPr/>
        </p:nvSpPr>
        <p:spPr bwMode="auto">
          <a:xfrm>
            <a:off x="3933825" y="34629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8" name="AutoShape 10">
            <a:extLst>
              <a:ext uri="{FF2B5EF4-FFF2-40B4-BE49-F238E27FC236}">
                <a16:creationId xmlns:a16="http://schemas.microsoft.com/office/drawing/2014/main" id="{053B1063-F950-4520-A9DE-1BF386953458}"/>
              </a:ext>
            </a:extLst>
          </p:cNvPr>
          <p:cNvSpPr>
            <a:spLocks noChangeArrowheads="1"/>
          </p:cNvSpPr>
          <p:nvPr/>
        </p:nvSpPr>
        <p:spPr bwMode="auto">
          <a:xfrm>
            <a:off x="3705225" y="37677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9" name="AutoShape 11">
            <a:extLst>
              <a:ext uri="{FF2B5EF4-FFF2-40B4-BE49-F238E27FC236}">
                <a16:creationId xmlns:a16="http://schemas.microsoft.com/office/drawing/2014/main" id="{C20CF45D-B967-4419-8C4D-E4281B074081}"/>
              </a:ext>
            </a:extLst>
          </p:cNvPr>
          <p:cNvSpPr>
            <a:spLocks noChangeArrowheads="1"/>
          </p:cNvSpPr>
          <p:nvPr/>
        </p:nvSpPr>
        <p:spPr bwMode="auto">
          <a:xfrm>
            <a:off x="3781425" y="40725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0" name="AutoShape 12">
            <a:extLst>
              <a:ext uri="{FF2B5EF4-FFF2-40B4-BE49-F238E27FC236}">
                <a16:creationId xmlns:a16="http://schemas.microsoft.com/office/drawing/2014/main" id="{7F2DFA23-DFBE-4902-AADD-3A07B364BA9F}"/>
              </a:ext>
            </a:extLst>
          </p:cNvPr>
          <p:cNvSpPr>
            <a:spLocks noChangeArrowheads="1"/>
          </p:cNvSpPr>
          <p:nvPr/>
        </p:nvSpPr>
        <p:spPr bwMode="auto">
          <a:xfrm>
            <a:off x="4086225" y="41487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1" name="AutoShape 13">
            <a:extLst>
              <a:ext uri="{FF2B5EF4-FFF2-40B4-BE49-F238E27FC236}">
                <a16:creationId xmlns:a16="http://schemas.microsoft.com/office/drawing/2014/main" id="{E49EB846-2ABC-4F4D-9FC9-AC644AF54266}"/>
              </a:ext>
            </a:extLst>
          </p:cNvPr>
          <p:cNvSpPr>
            <a:spLocks noChangeArrowheads="1"/>
          </p:cNvSpPr>
          <p:nvPr/>
        </p:nvSpPr>
        <p:spPr bwMode="auto">
          <a:xfrm>
            <a:off x="4238625" y="43773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2" name="AutoShape 14">
            <a:extLst>
              <a:ext uri="{FF2B5EF4-FFF2-40B4-BE49-F238E27FC236}">
                <a16:creationId xmlns:a16="http://schemas.microsoft.com/office/drawing/2014/main" id="{A3C0763C-D463-4469-868E-DFAAB449F86D}"/>
              </a:ext>
            </a:extLst>
          </p:cNvPr>
          <p:cNvSpPr>
            <a:spLocks noChangeArrowheads="1"/>
          </p:cNvSpPr>
          <p:nvPr/>
        </p:nvSpPr>
        <p:spPr bwMode="auto">
          <a:xfrm>
            <a:off x="4162425" y="4682191"/>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cxnSp>
        <p:nvCxnSpPr>
          <p:cNvPr id="13" name="AutoShape 15">
            <a:extLst>
              <a:ext uri="{FF2B5EF4-FFF2-40B4-BE49-F238E27FC236}">
                <a16:creationId xmlns:a16="http://schemas.microsoft.com/office/drawing/2014/main" id="{7ADEBDA7-D42F-4A0C-AD46-B88113E1953A}"/>
              </a:ext>
            </a:extLst>
          </p:cNvPr>
          <p:cNvCxnSpPr>
            <a:cxnSpLocks noChangeShapeType="1"/>
          </p:cNvCxnSpPr>
          <p:nvPr/>
        </p:nvCxnSpPr>
        <p:spPr bwMode="auto">
          <a:xfrm>
            <a:off x="3832225" y="3967816"/>
            <a:ext cx="76200" cy="228600"/>
          </a:xfrm>
          <a:prstGeom prst="straightConnector1">
            <a:avLst/>
          </a:prstGeom>
          <a:noFill/>
          <a:ln w="28575">
            <a:solidFill>
              <a:schemeClr val="tx1"/>
            </a:solidFill>
            <a:round/>
            <a:headEnd/>
            <a:tailEnd/>
          </a:ln>
        </p:spPr>
      </p:cxnSp>
      <p:cxnSp>
        <p:nvCxnSpPr>
          <p:cNvPr id="14" name="AutoShape 16">
            <a:extLst>
              <a:ext uri="{FF2B5EF4-FFF2-40B4-BE49-F238E27FC236}">
                <a16:creationId xmlns:a16="http://schemas.microsoft.com/office/drawing/2014/main" id="{71986C65-EFAD-4DB5-A770-0663431DE725}"/>
              </a:ext>
            </a:extLst>
          </p:cNvPr>
          <p:cNvCxnSpPr>
            <a:cxnSpLocks noChangeShapeType="1"/>
          </p:cNvCxnSpPr>
          <p:nvPr/>
        </p:nvCxnSpPr>
        <p:spPr bwMode="auto">
          <a:xfrm flipH="1">
            <a:off x="3759200" y="3607453"/>
            <a:ext cx="228600" cy="228600"/>
          </a:xfrm>
          <a:prstGeom prst="straightConnector1">
            <a:avLst/>
          </a:prstGeom>
          <a:noFill/>
          <a:ln w="28575">
            <a:solidFill>
              <a:schemeClr val="tx1"/>
            </a:solidFill>
            <a:round/>
            <a:headEnd/>
            <a:tailEnd/>
          </a:ln>
        </p:spPr>
      </p:cxnSp>
      <p:cxnSp>
        <p:nvCxnSpPr>
          <p:cNvPr id="15" name="AutoShape 17">
            <a:extLst>
              <a:ext uri="{FF2B5EF4-FFF2-40B4-BE49-F238E27FC236}">
                <a16:creationId xmlns:a16="http://schemas.microsoft.com/office/drawing/2014/main" id="{5197D297-F898-4216-8FFA-12ADB4176A77}"/>
              </a:ext>
            </a:extLst>
          </p:cNvPr>
          <p:cNvCxnSpPr>
            <a:cxnSpLocks noChangeShapeType="1"/>
          </p:cNvCxnSpPr>
          <p:nvPr/>
        </p:nvCxnSpPr>
        <p:spPr bwMode="auto">
          <a:xfrm>
            <a:off x="3903663" y="4183716"/>
            <a:ext cx="304800" cy="57150"/>
          </a:xfrm>
          <a:prstGeom prst="straightConnector1">
            <a:avLst/>
          </a:prstGeom>
          <a:noFill/>
          <a:ln w="28575">
            <a:solidFill>
              <a:schemeClr val="tx1"/>
            </a:solidFill>
            <a:round/>
            <a:headEnd/>
            <a:tailEnd/>
          </a:ln>
        </p:spPr>
      </p:cxnSp>
      <p:cxnSp>
        <p:nvCxnSpPr>
          <p:cNvPr id="16" name="AutoShape 18">
            <a:extLst>
              <a:ext uri="{FF2B5EF4-FFF2-40B4-BE49-F238E27FC236}">
                <a16:creationId xmlns:a16="http://schemas.microsoft.com/office/drawing/2014/main" id="{79635CE8-A412-4251-90DD-71E72CB2B036}"/>
              </a:ext>
            </a:extLst>
          </p:cNvPr>
          <p:cNvCxnSpPr>
            <a:cxnSpLocks noChangeShapeType="1"/>
          </p:cNvCxnSpPr>
          <p:nvPr/>
        </p:nvCxnSpPr>
        <p:spPr bwMode="auto">
          <a:xfrm>
            <a:off x="4191000" y="4328178"/>
            <a:ext cx="152400" cy="171450"/>
          </a:xfrm>
          <a:prstGeom prst="straightConnector1">
            <a:avLst/>
          </a:prstGeom>
          <a:noFill/>
          <a:ln w="28575">
            <a:solidFill>
              <a:schemeClr val="tx1"/>
            </a:solidFill>
            <a:round/>
            <a:headEnd/>
            <a:tailEnd/>
          </a:ln>
        </p:spPr>
      </p:cxnSp>
      <p:cxnSp>
        <p:nvCxnSpPr>
          <p:cNvPr id="17" name="AutoShape 19">
            <a:extLst>
              <a:ext uri="{FF2B5EF4-FFF2-40B4-BE49-F238E27FC236}">
                <a16:creationId xmlns:a16="http://schemas.microsoft.com/office/drawing/2014/main" id="{9A15777B-8E24-432A-A588-20F059982620}"/>
              </a:ext>
            </a:extLst>
          </p:cNvPr>
          <p:cNvCxnSpPr>
            <a:cxnSpLocks noChangeShapeType="1"/>
          </p:cNvCxnSpPr>
          <p:nvPr/>
        </p:nvCxnSpPr>
        <p:spPr bwMode="auto">
          <a:xfrm flipH="1">
            <a:off x="4264025" y="4544078"/>
            <a:ext cx="76200" cy="228600"/>
          </a:xfrm>
          <a:prstGeom prst="straightConnector1">
            <a:avLst/>
          </a:prstGeom>
          <a:noFill/>
          <a:ln w="28575">
            <a:solidFill>
              <a:schemeClr val="tx1"/>
            </a:solidFill>
            <a:round/>
            <a:headEnd/>
            <a:tailEnd/>
          </a:ln>
        </p:spPr>
      </p:cxnSp>
      <p:sp>
        <p:nvSpPr>
          <p:cNvPr id="18" name="Line 20">
            <a:extLst>
              <a:ext uri="{FF2B5EF4-FFF2-40B4-BE49-F238E27FC236}">
                <a16:creationId xmlns:a16="http://schemas.microsoft.com/office/drawing/2014/main" id="{AB86FB4C-006B-4B1E-8B8F-7710A0E5FBAD}"/>
              </a:ext>
            </a:extLst>
          </p:cNvPr>
          <p:cNvSpPr>
            <a:spLocks noChangeShapeType="1"/>
          </p:cNvSpPr>
          <p:nvPr/>
        </p:nvSpPr>
        <p:spPr bwMode="auto">
          <a:xfrm>
            <a:off x="4048125" y="2959753"/>
            <a:ext cx="42863" cy="304800"/>
          </a:xfrm>
          <a:prstGeom prst="line">
            <a:avLst/>
          </a:prstGeom>
          <a:noFill/>
          <a:ln w="28575">
            <a:solidFill>
              <a:schemeClr val="tx1"/>
            </a:solidFill>
            <a:round/>
            <a:headEnd/>
            <a:tailEnd/>
          </a:ln>
        </p:spPr>
        <p:txBody>
          <a:bodyPr/>
          <a:lstStyle/>
          <a:p>
            <a:endParaRPr lang="zh-CN" altLang="en-US"/>
          </a:p>
        </p:txBody>
      </p:sp>
      <p:sp>
        <p:nvSpPr>
          <p:cNvPr id="19" name="Line 21">
            <a:extLst>
              <a:ext uri="{FF2B5EF4-FFF2-40B4-BE49-F238E27FC236}">
                <a16:creationId xmlns:a16="http://schemas.microsoft.com/office/drawing/2014/main" id="{AACD2485-C374-4B8F-81EE-F5A54A0063B9}"/>
              </a:ext>
            </a:extLst>
          </p:cNvPr>
          <p:cNvSpPr>
            <a:spLocks noChangeShapeType="1"/>
          </p:cNvSpPr>
          <p:nvPr/>
        </p:nvSpPr>
        <p:spPr bwMode="auto">
          <a:xfrm flipH="1">
            <a:off x="4048125" y="3291541"/>
            <a:ext cx="23813" cy="279400"/>
          </a:xfrm>
          <a:prstGeom prst="line">
            <a:avLst/>
          </a:prstGeom>
          <a:noFill/>
          <a:ln w="28575">
            <a:solidFill>
              <a:schemeClr val="tx1"/>
            </a:solidFill>
            <a:round/>
            <a:headEnd/>
            <a:tailEnd/>
          </a:ln>
        </p:spPr>
        <p:txBody>
          <a:bodyPr/>
          <a:lstStyle/>
          <a:p>
            <a:endParaRPr lang="zh-CN" altLang="en-US"/>
          </a:p>
        </p:txBody>
      </p:sp>
      <p:sp>
        <p:nvSpPr>
          <p:cNvPr id="20" name="Text Box 22">
            <a:extLst>
              <a:ext uri="{FF2B5EF4-FFF2-40B4-BE49-F238E27FC236}">
                <a16:creationId xmlns:a16="http://schemas.microsoft.com/office/drawing/2014/main" id="{41C3B94F-1E1B-4248-A430-6E4973C3B849}"/>
              </a:ext>
            </a:extLst>
          </p:cNvPr>
          <p:cNvSpPr txBox="1">
            <a:spLocks noChangeArrowheads="1"/>
          </p:cNvSpPr>
          <p:nvPr/>
        </p:nvSpPr>
        <p:spPr bwMode="auto">
          <a:xfrm>
            <a:off x="6896100" y="5131453"/>
            <a:ext cx="382588" cy="493713"/>
          </a:xfrm>
          <a:prstGeom prst="rect">
            <a:avLst/>
          </a:prstGeom>
          <a:noFill/>
          <a:ln w="9525">
            <a:noFill/>
            <a:miter lim="800000"/>
            <a:headEnd/>
            <a:tailEnd/>
          </a:ln>
        </p:spPr>
        <p:txBody>
          <a:bodyPr wrap="none">
            <a:spAutoFit/>
          </a:bodyPr>
          <a:lstStyle/>
          <a:p>
            <a:r>
              <a:rPr lang="en-US" altLang="zh-CN">
                <a:solidFill>
                  <a:srgbClr val="000000"/>
                </a:solidFill>
                <a:latin typeface="Symbol" pitchFamily="18" charset="2"/>
                <a:sym typeface="Symbol" pitchFamily="18" charset="2"/>
              </a:rPr>
              <a:t></a:t>
            </a:r>
            <a:r>
              <a:rPr lang="en-US" altLang="zh-CN" baseline="-25000">
                <a:solidFill>
                  <a:srgbClr val="000000"/>
                </a:solidFill>
                <a:latin typeface="Symbol" pitchFamily="18" charset="2"/>
                <a:sym typeface="Symbol" pitchFamily="18" charset="2"/>
              </a:rPr>
              <a:t>1</a:t>
            </a:r>
            <a:endParaRPr lang="en-US" altLang="zh-CN" baseline="-25000">
              <a:solidFill>
                <a:srgbClr val="000000"/>
              </a:solidFill>
              <a:latin typeface="Symbol" pitchFamily="18" charset="2"/>
            </a:endParaRPr>
          </a:p>
        </p:txBody>
      </p:sp>
      <p:sp>
        <p:nvSpPr>
          <p:cNvPr id="21" name="Text Box 23">
            <a:extLst>
              <a:ext uri="{FF2B5EF4-FFF2-40B4-BE49-F238E27FC236}">
                <a16:creationId xmlns:a16="http://schemas.microsoft.com/office/drawing/2014/main" id="{3A72BB4B-5319-4F98-B0EC-C7F63C6CEEBC}"/>
              </a:ext>
            </a:extLst>
          </p:cNvPr>
          <p:cNvSpPr txBox="1">
            <a:spLocks noChangeArrowheads="1"/>
          </p:cNvSpPr>
          <p:nvPr/>
        </p:nvSpPr>
        <p:spPr bwMode="auto">
          <a:xfrm>
            <a:off x="2874963" y="5510866"/>
            <a:ext cx="382587" cy="492125"/>
          </a:xfrm>
          <a:prstGeom prst="rect">
            <a:avLst/>
          </a:prstGeom>
          <a:noFill/>
          <a:ln w="9525">
            <a:noFill/>
            <a:miter lim="800000"/>
            <a:headEnd/>
            <a:tailEnd/>
          </a:ln>
        </p:spPr>
        <p:txBody>
          <a:bodyPr wrap="none">
            <a:spAutoFit/>
          </a:bodyPr>
          <a:lstStyle/>
          <a:p>
            <a:r>
              <a:rPr lang="en-US" altLang="zh-CN">
                <a:solidFill>
                  <a:srgbClr val="000000"/>
                </a:solidFill>
                <a:latin typeface="Symbol" pitchFamily="18" charset="2"/>
                <a:sym typeface="Symbol" pitchFamily="18" charset="2"/>
              </a:rPr>
              <a:t></a:t>
            </a:r>
            <a:r>
              <a:rPr lang="en-US" altLang="zh-CN" baseline="-25000">
                <a:solidFill>
                  <a:srgbClr val="000000"/>
                </a:solidFill>
                <a:latin typeface="Symbol" pitchFamily="18" charset="2"/>
                <a:sym typeface="Symbol" pitchFamily="18" charset="2"/>
              </a:rPr>
              <a:t>0</a:t>
            </a:r>
            <a:endParaRPr lang="en-US" altLang="zh-CN" baseline="-25000">
              <a:solidFill>
                <a:srgbClr val="000000"/>
              </a:solidFill>
              <a:latin typeface="Symbol" pitchFamily="18" charset="2"/>
            </a:endParaRPr>
          </a:p>
        </p:txBody>
      </p:sp>
      <p:sp>
        <p:nvSpPr>
          <p:cNvPr id="22" name="Text Box 21">
            <a:extLst>
              <a:ext uri="{FF2B5EF4-FFF2-40B4-BE49-F238E27FC236}">
                <a16:creationId xmlns:a16="http://schemas.microsoft.com/office/drawing/2014/main" id="{C340BCA2-6AEF-4B86-B9F6-F33D67DB25C7}"/>
              </a:ext>
            </a:extLst>
          </p:cNvPr>
          <p:cNvSpPr txBox="1">
            <a:spLocks noChangeArrowheads="1"/>
          </p:cNvSpPr>
          <p:nvPr/>
        </p:nvSpPr>
        <p:spPr bwMode="auto">
          <a:xfrm>
            <a:off x="720725" y="3351866"/>
            <a:ext cx="850900" cy="492125"/>
          </a:xfrm>
          <a:prstGeom prst="rect">
            <a:avLst/>
          </a:prstGeom>
          <a:noFill/>
          <a:ln w="9525">
            <a:noFill/>
            <a:miter lim="800000"/>
            <a:headEnd/>
            <a:tailEnd/>
          </a:ln>
        </p:spPr>
        <p:txBody>
          <a:bodyPr wrap="none">
            <a:spAutoFit/>
          </a:bodyPr>
          <a:lstStyle/>
          <a:p>
            <a:r>
              <a:rPr lang="en-US" altLang="zh-CN">
                <a:latin typeface="Calibri" pitchFamily="34" charset="0"/>
              </a:rPr>
              <a:t>J(</a:t>
            </a:r>
            <a:r>
              <a:rPr lang="en-US" altLang="zh-CN">
                <a:latin typeface="Symbol" pitchFamily="18" charset="2"/>
                <a:sym typeface="Symbol" pitchFamily="18" charset="2"/>
              </a:rPr>
              <a:t></a:t>
            </a:r>
            <a:r>
              <a:rPr lang="en-US" altLang="zh-CN" baseline="-25000">
                <a:latin typeface="Symbol" pitchFamily="18" charset="2"/>
                <a:sym typeface="Symbol" pitchFamily="18" charset="2"/>
              </a:rPr>
              <a:t>0</a:t>
            </a:r>
            <a:r>
              <a:rPr lang="en-US" altLang="zh-CN">
                <a:latin typeface="Symbol" pitchFamily="18" charset="2"/>
                <a:sym typeface="Symbol" pitchFamily="18" charset="2"/>
              </a:rPr>
              <a:t>,</a:t>
            </a:r>
            <a:r>
              <a:rPr lang="en-US" altLang="zh-CN" baseline="-25000">
                <a:latin typeface="Symbol" pitchFamily="18" charset="2"/>
                <a:sym typeface="Symbol" pitchFamily="18" charset="2"/>
              </a:rPr>
              <a:t>1</a:t>
            </a:r>
            <a:r>
              <a:rPr lang="en-US" altLang="zh-CN">
                <a:latin typeface="Calibri" pitchFamily="34" charset="0"/>
              </a:rPr>
              <a:t>)</a:t>
            </a:r>
            <a:endParaRPr lang="en-US" altLang="zh-CN" baseline="-25000">
              <a:latin typeface="Symbol" pitchFamily="18" charset="2"/>
              <a:sym typeface="Symbol" pitchFamily="18" charset="2"/>
            </a:endParaRPr>
          </a:p>
        </p:txBody>
      </p:sp>
      <p:sp>
        <p:nvSpPr>
          <p:cNvPr id="24" name="文本框 23">
            <a:extLst>
              <a:ext uri="{FF2B5EF4-FFF2-40B4-BE49-F238E27FC236}">
                <a16:creationId xmlns:a16="http://schemas.microsoft.com/office/drawing/2014/main" id="{B9C3FA42-4575-4736-BB4A-B4A0AB2FD0BD}"/>
              </a:ext>
            </a:extLst>
          </p:cNvPr>
          <p:cNvSpPr txBox="1"/>
          <p:nvPr/>
        </p:nvSpPr>
        <p:spPr>
          <a:xfrm>
            <a:off x="467544" y="96961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124235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500"/>
                                  </p:stCondLst>
                                  <p:childTnLst>
                                    <p:set>
                                      <p:cBhvr>
                                        <p:cTn id="30" dur="1" fill="hold">
                                          <p:stCondLst>
                                            <p:cond delay="0"/>
                                          </p:stCondLst>
                                        </p:cTn>
                                        <p:tgtEl>
                                          <p:spTgt spid="1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50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nodeType="afterEffect">
                                  <p:stCondLst>
                                    <p:cond delay="500"/>
                                  </p:stCondLst>
                                  <p:childTnLst>
                                    <p:set>
                                      <p:cBhvr>
                                        <p:cTn id="42" dur="1" fill="hold">
                                          <p:stCondLst>
                                            <p:cond delay="0"/>
                                          </p:stCondLst>
                                        </p:cTn>
                                        <p:tgtEl>
                                          <p:spTgt spid="16"/>
                                        </p:tgtEl>
                                        <p:attrNameLst>
                                          <p:attrName>style.visibility</p:attrName>
                                        </p:attrNameLst>
                                      </p:cBhvr>
                                      <p:to>
                                        <p:strVal val="visible"/>
                                      </p:to>
                                    </p:set>
                                  </p:childTnLst>
                                </p:cTn>
                              </p:par>
                            </p:childTnLst>
                          </p:cTn>
                        </p:par>
                        <p:par>
                          <p:cTn id="43" fill="hold">
                            <p:stCondLst>
                              <p:cond delay="150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nodeType="afterEffect">
                                  <p:stCondLst>
                                    <p:cond delay="50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pic>
        <p:nvPicPr>
          <p:cNvPr id="3" name="Picture 2">
            <a:extLst>
              <a:ext uri="{FF2B5EF4-FFF2-40B4-BE49-F238E27FC236}">
                <a16:creationId xmlns:a16="http://schemas.microsoft.com/office/drawing/2014/main" id="{9A48157F-66F0-49FD-84F9-33ABDE08BD81}"/>
              </a:ext>
            </a:extLst>
          </p:cNvPr>
          <p:cNvPicPr>
            <a:picLocks noChangeAspect="1" noChangeArrowheads="1"/>
          </p:cNvPicPr>
          <p:nvPr/>
        </p:nvPicPr>
        <p:blipFill>
          <a:blip r:embed="rId2"/>
          <a:srcRect/>
          <a:stretch>
            <a:fillRect/>
          </a:stretch>
        </p:blipFill>
        <p:spPr bwMode="auto">
          <a:xfrm>
            <a:off x="611560" y="1124744"/>
            <a:ext cx="7677150" cy="5376863"/>
          </a:xfrm>
          <a:prstGeom prst="rect">
            <a:avLst/>
          </a:prstGeom>
          <a:noFill/>
          <a:ln w="9525">
            <a:noFill/>
            <a:miter lim="800000"/>
            <a:headEnd/>
            <a:tailEnd/>
          </a:ln>
        </p:spPr>
      </p:pic>
      <p:sp>
        <p:nvSpPr>
          <p:cNvPr id="4" name="Text Box 4">
            <a:extLst>
              <a:ext uri="{FF2B5EF4-FFF2-40B4-BE49-F238E27FC236}">
                <a16:creationId xmlns:a16="http://schemas.microsoft.com/office/drawing/2014/main" id="{2C6D607B-B43C-4C3F-BCA0-4F8E16990D2F}"/>
              </a:ext>
            </a:extLst>
          </p:cNvPr>
          <p:cNvSpPr txBox="1">
            <a:spLocks noChangeArrowheads="1"/>
          </p:cNvSpPr>
          <p:nvPr/>
        </p:nvSpPr>
        <p:spPr bwMode="auto">
          <a:xfrm>
            <a:off x="2753098" y="5761832"/>
            <a:ext cx="382587" cy="493712"/>
          </a:xfrm>
          <a:prstGeom prst="rect">
            <a:avLst/>
          </a:prstGeom>
          <a:noFill/>
          <a:ln w="9525">
            <a:noFill/>
            <a:miter lim="800000"/>
            <a:headEnd/>
            <a:tailEnd/>
          </a:ln>
        </p:spPr>
        <p:txBody>
          <a:bodyPr wrap="none">
            <a:spAutoFit/>
          </a:bodyPr>
          <a:lstStyle/>
          <a:p>
            <a:r>
              <a:rPr lang="en-US" altLang="zh-CN">
                <a:solidFill>
                  <a:srgbClr val="000000"/>
                </a:solidFill>
                <a:latin typeface="Symbol" pitchFamily="18" charset="2"/>
                <a:sym typeface="Symbol" pitchFamily="18" charset="2"/>
              </a:rPr>
              <a:t></a:t>
            </a:r>
            <a:r>
              <a:rPr lang="en-US" altLang="zh-CN" baseline="-25000">
                <a:solidFill>
                  <a:srgbClr val="000000"/>
                </a:solidFill>
                <a:latin typeface="Symbol" pitchFamily="18" charset="2"/>
                <a:sym typeface="Symbol" pitchFamily="18" charset="2"/>
              </a:rPr>
              <a:t>0</a:t>
            </a:r>
            <a:endParaRPr lang="en-US" altLang="zh-CN" baseline="-25000">
              <a:solidFill>
                <a:srgbClr val="000000"/>
              </a:solidFill>
              <a:latin typeface="Symbol" pitchFamily="18" charset="2"/>
            </a:endParaRPr>
          </a:p>
        </p:txBody>
      </p:sp>
      <p:sp>
        <p:nvSpPr>
          <p:cNvPr id="5" name="Text Box 5">
            <a:extLst>
              <a:ext uri="{FF2B5EF4-FFF2-40B4-BE49-F238E27FC236}">
                <a16:creationId xmlns:a16="http://schemas.microsoft.com/office/drawing/2014/main" id="{C71C5A3E-6C05-489E-A1CC-EF35B25AE04A}"/>
              </a:ext>
            </a:extLst>
          </p:cNvPr>
          <p:cNvSpPr txBox="1">
            <a:spLocks noChangeArrowheads="1"/>
          </p:cNvSpPr>
          <p:nvPr/>
        </p:nvSpPr>
        <p:spPr bwMode="auto">
          <a:xfrm>
            <a:off x="6774235" y="5384007"/>
            <a:ext cx="382588" cy="492125"/>
          </a:xfrm>
          <a:prstGeom prst="rect">
            <a:avLst/>
          </a:prstGeom>
          <a:noFill/>
          <a:ln w="9525">
            <a:noFill/>
            <a:miter lim="800000"/>
            <a:headEnd/>
            <a:tailEnd/>
          </a:ln>
        </p:spPr>
        <p:txBody>
          <a:bodyPr wrap="none">
            <a:spAutoFit/>
          </a:bodyPr>
          <a:lstStyle/>
          <a:p>
            <a:r>
              <a:rPr lang="en-US" altLang="zh-CN">
                <a:solidFill>
                  <a:srgbClr val="000000"/>
                </a:solidFill>
                <a:latin typeface="Symbol" pitchFamily="18" charset="2"/>
                <a:sym typeface="Symbol" pitchFamily="18" charset="2"/>
              </a:rPr>
              <a:t></a:t>
            </a:r>
            <a:r>
              <a:rPr lang="en-US" altLang="zh-CN" baseline="-25000">
                <a:solidFill>
                  <a:srgbClr val="000000"/>
                </a:solidFill>
                <a:latin typeface="Symbol" pitchFamily="18" charset="2"/>
                <a:sym typeface="Symbol" pitchFamily="18" charset="2"/>
              </a:rPr>
              <a:t>1</a:t>
            </a:r>
            <a:endParaRPr lang="en-US" altLang="zh-CN" baseline="-25000">
              <a:solidFill>
                <a:srgbClr val="000000"/>
              </a:solidFill>
              <a:latin typeface="Symbol" pitchFamily="18" charset="2"/>
            </a:endParaRPr>
          </a:p>
        </p:txBody>
      </p:sp>
      <p:sp>
        <p:nvSpPr>
          <p:cNvPr id="6" name="AutoShape 7">
            <a:extLst>
              <a:ext uri="{FF2B5EF4-FFF2-40B4-BE49-F238E27FC236}">
                <a16:creationId xmlns:a16="http://schemas.microsoft.com/office/drawing/2014/main" id="{43F9DC06-3E29-4CAD-A139-7E4197D198DD}"/>
              </a:ext>
            </a:extLst>
          </p:cNvPr>
          <p:cNvSpPr>
            <a:spLocks noChangeArrowheads="1"/>
          </p:cNvSpPr>
          <p:nvPr/>
        </p:nvSpPr>
        <p:spPr bwMode="auto">
          <a:xfrm>
            <a:off x="3988173" y="3005932"/>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7" name="AutoShape 8">
            <a:extLst>
              <a:ext uri="{FF2B5EF4-FFF2-40B4-BE49-F238E27FC236}">
                <a16:creationId xmlns:a16="http://schemas.microsoft.com/office/drawing/2014/main" id="{C016FA4A-613E-45FE-AC0A-56C7E6DEF8D0}"/>
              </a:ext>
            </a:extLst>
          </p:cNvPr>
          <p:cNvSpPr>
            <a:spLocks noChangeArrowheads="1"/>
          </p:cNvSpPr>
          <p:nvPr/>
        </p:nvSpPr>
        <p:spPr bwMode="auto">
          <a:xfrm>
            <a:off x="4245348" y="3315494"/>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8" name="AutoShape 9">
            <a:extLst>
              <a:ext uri="{FF2B5EF4-FFF2-40B4-BE49-F238E27FC236}">
                <a16:creationId xmlns:a16="http://schemas.microsoft.com/office/drawing/2014/main" id="{AD938C50-604E-494D-B422-23B35A1D6A34}"/>
              </a:ext>
            </a:extLst>
          </p:cNvPr>
          <p:cNvSpPr>
            <a:spLocks noChangeArrowheads="1"/>
          </p:cNvSpPr>
          <p:nvPr/>
        </p:nvSpPr>
        <p:spPr bwMode="auto">
          <a:xfrm>
            <a:off x="4531098" y="3437732"/>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9" name="AutoShape 10">
            <a:extLst>
              <a:ext uri="{FF2B5EF4-FFF2-40B4-BE49-F238E27FC236}">
                <a16:creationId xmlns:a16="http://schemas.microsoft.com/office/drawing/2014/main" id="{9C47EB8F-82AE-4F08-B34A-ACD6906A8444}"/>
              </a:ext>
            </a:extLst>
          </p:cNvPr>
          <p:cNvSpPr>
            <a:spLocks noChangeArrowheads="1"/>
          </p:cNvSpPr>
          <p:nvPr/>
        </p:nvSpPr>
        <p:spPr bwMode="auto">
          <a:xfrm>
            <a:off x="4878760" y="3715544"/>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0" name="AutoShape 11">
            <a:extLst>
              <a:ext uri="{FF2B5EF4-FFF2-40B4-BE49-F238E27FC236}">
                <a16:creationId xmlns:a16="http://schemas.microsoft.com/office/drawing/2014/main" id="{4408A7F6-35CD-473A-B275-7B9C9D5F755F}"/>
              </a:ext>
            </a:extLst>
          </p:cNvPr>
          <p:cNvSpPr>
            <a:spLocks noChangeArrowheads="1"/>
          </p:cNvSpPr>
          <p:nvPr/>
        </p:nvSpPr>
        <p:spPr bwMode="auto">
          <a:xfrm>
            <a:off x="5259760" y="3944144"/>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1" name="AutoShape 12">
            <a:extLst>
              <a:ext uri="{FF2B5EF4-FFF2-40B4-BE49-F238E27FC236}">
                <a16:creationId xmlns:a16="http://schemas.microsoft.com/office/drawing/2014/main" id="{56C688BE-A9CF-4CB8-8D2A-7DBE128281F5}"/>
              </a:ext>
            </a:extLst>
          </p:cNvPr>
          <p:cNvSpPr>
            <a:spLocks noChangeArrowheads="1"/>
          </p:cNvSpPr>
          <p:nvPr/>
        </p:nvSpPr>
        <p:spPr bwMode="auto">
          <a:xfrm>
            <a:off x="5640760" y="4096544"/>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2" name="AutoShape 13">
            <a:extLst>
              <a:ext uri="{FF2B5EF4-FFF2-40B4-BE49-F238E27FC236}">
                <a16:creationId xmlns:a16="http://schemas.microsoft.com/office/drawing/2014/main" id="{722FC716-1738-4723-A91A-92BCD5471776}"/>
              </a:ext>
            </a:extLst>
          </p:cNvPr>
          <p:cNvSpPr>
            <a:spLocks noChangeArrowheads="1"/>
          </p:cNvSpPr>
          <p:nvPr/>
        </p:nvSpPr>
        <p:spPr bwMode="auto">
          <a:xfrm>
            <a:off x="6021760" y="4248944"/>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cxnSp>
        <p:nvCxnSpPr>
          <p:cNvPr id="13" name="AutoShape 14">
            <a:extLst>
              <a:ext uri="{FF2B5EF4-FFF2-40B4-BE49-F238E27FC236}">
                <a16:creationId xmlns:a16="http://schemas.microsoft.com/office/drawing/2014/main" id="{1C7A1D83-3309-4477-8AAB-8F7FE6903671}"/>
              </a:ext>
            </a:extLst>
          </p:cNvPr>
          <p:cNvCxnSpPr>
            <a:cxnSpLocks noChangeShapeType="1"/>
          </p:cNvCxnSpPr>
          <p:nvPr/>
        </p:nvCxnSpPr>
        <p:spPr bwMode="auto">
          <a:xfrm>
            <a:off x="5005760" y="3867944"/>
            <a:ext cx="381000" cy="171450"/>
          </a:xfrm>
          <a:prstGeom prst="straightConnector1">
            <a:avLst/>
          </a:prstGeom>
          <a:noFill/>
          <a:ln w="28575">
            <a:solidFill>
              <a:schemeClr val="tx1"/>
            </a:solidFill>
            <a:round/>
            <a:headEnd/>
            <a:tailEnd/>
          </a:ln>
        </p:spPr>
      </p:cxnSp>
      <p:cxnSp>
        <p:nvCxnSpPr>
          <p:cNvPr id="14" name="AutoShape 15">
            <a:extLst>
              <a:ext uri="{FF2B5EF4-FFF2-40B4-BE49-F238E27FC236}">
                <a16:creationId xmlns:a16="http://schemas.microsoft.com/office/drawing/2014/main" id="{B12BA626-3841-4F50-866C-CE96034CC075}"/>
              </a:ext>
            </a:extLst>
          </p:cNvPr>
          <p:cNvCxnSpPr>
            <a:cxnSpLocks noChangeShapeType="1"/>
          </p:cNvCxnSpPr>
          <p:nvPr/>
        </p:nvCxnSpPr>
        <p:spPr bwMode="auto">
          <a:xfrm>
            <a:off x="5437560" y="4083844"/>
            <a:ext cx="381000" cy="114300"/>
          </a:xfrm>
          <a:prstGeom prst="straightConnector1">
            <a:avLst/>
          </a:prstGeom>
          <a:noFill/>
          <a:ln w="28575">
            <a:solidFill>
              <a:schemeClr val="tx1"/>
            </a:solidFill>
            <a:round/>
            <a:headEnd/>
            <a:tailEnd/>
          </a:ln>
        </p:spPr>
      </p:cxnSp>
      <p:cxnSp>
        <p:nvCxnSpPr>
          <p:cNvPr id="15" name="AutoShape 16">
            <a:extLst>
              <a:ext uri="{FF2B5EF4-FFF2-40B4-BE49-F238E27FC236}">
                <a16:creationId xmlns:a16="http://schemas.microsoft.com/office/drawing/2014/main" id="{F9FEBF90-ED2B-43D6-B6EF-E896FA18A109}"/>
              </a:ext>
            </a:extLst>
          </p:cNvPr>
          <p:cNvCxnSpPr>
            <a:cxnSpLocks noChangeShapeType="1"/>
          </p:cNvCxnSpPr>
          <p:nvPr/>
        </p:nvCxnSpPr>
        <p:spPr bwMode="auto">
          <a:xfrm>
            <a:off x="5797923" y="4228307"/>
            <a:ext cx="381000" cy="114300"/>
          </a:xfrm>
          <a:prstGeom prst="straightConnector1">
            <a:avLst/>
          </a:prstGeom>
          <a:noFill/>
          <a:ln w="28575">
            <a:solidFill>
              <a:schemeClr val="tx1"/>
            </a:solidFill>
            <a:round/>
            <a:headEnd/>
            <a:tailEnd/>
          </a:ln>
        </p:spPr>
      </p:cxnSp>
      <p:sp>
        <p:nvSpPr>
          <p:cNvPr id="16" name="Line 17">
            <a:extLst>
              <a:ext uri="{FF2B5EF4-FFF2-40B4-BE49-F238E27FC236}">
                <a16:creationId xmlns:a16="http://schemas.microsoft.com/office/drawing/2014/main" id="{99E26575-1660-44F3-871E-C55A2CD124A6}"/>
              </a:ext>
            </a:extLst>
          </p:cNvPr>
          <p:cNvSpPr>
            <a:spLocks noChangeShapeType="1"/>
          </p:cNvSpPr>
          <p:nvPr/>
        </p:nvSpPr>
        <p:spPr bwMode="auto">
          <a:xfrm>
            <a:off x="4102473" y="3124994"/>
            <a:ext cx="247650" cy="300038"/>
          </a:xfrm>
          <a:prstGeom prst="line">
            <a:avLst/>
          </a:prstGeom>
          <a:noFill/>
          <a:ln w="28575">
            <a:solidFill>
              <a:schemeClr val="tx1"/>
            </a:solidFill>
            <a:round/>
            <a:headEnd/>
            <a:tailEnd/>
          </a:ln>
        </p:spPr>
        <p:txBody>
          <a:bodyPr/>
          <a:lstStyle/>
          <a:p>
            <a:endParaRPr lang="zh-CN" altLang="en-US"/>
          </a:p>
        </p:txBody>
      </p:sp>
      <p:sp>
        <p:nvSpPr>
          <p:cNvPr id="17" name="Line 18">
            <a:extLst>
              <a:ext uri="{FF2B5EF4-FFF2-40B4-BE49-F238E27FC236}">
                <a16:creationId xmlns:a16="http://schemas.microsoft.com/office/drawing/2014/main" id="{945F3AF1-D78B-4287-801A-722945B3D4E6}"/>
              </a:ext>
            </a:extLst>
          </p:cNvPr>
          <p:cNvSpPr>
            <a:spLocks noChangeShapeType="1"/>
          </p:cNvSpPr>
          <p:nvPr/>
        </p:nvSpPr>
        <p:spPr bwMode="auto">
          <a:xfrm>
            <a:off x="4350123" y="3429794"/>
            <a:ext cx="290512" cy="133350"/>
          </a:xfrm>
          <a:prstGeom prst="line">
            <a:avLst/>
          </a:prstGeom>
          <a:noFill/>
          <a:ln w="28575">
            <a:solidFill>
              <a:schemeClr val="tx1"/>
            </a:solidFill>
            <a:round/>
            <a:headEnd/>
            <a:tailEnd/>
          </a:ln>
        </p:spPr>
        <p:txBody>
          <a:bodyPr/>
          <a:lstStyle/>
          <a:p>
            <a:endParaRPr lang="zh-CN" altLang="en-US"/>
          </a:p>
        </p:txBody>
      </p:sp>
      <p:sp>
        <p:nvSpPr>
          <p:cNvPr id="18" name="AutoShape 19">
            <a:extLst>
              <a:ext uri="{FF2B5EF4-FFF2-40B4-BE49-F238E27FC236}">
                <a16:creationId xmlns:a16="http://schemas.microsoft.com/office/drawing/2014/main" id="{F458E6CC-142F-4FD9-875B-6A169066898E}"/>
              </a:ext>
            </a:extLst>
          </p:cNvPr>
          <p:cNvSpPr>
            <a:spLocks noChangeArrowheads="1"/>
          </p:cNvSpPr>
          <p:nvPr/>
        </p:nvSpPr>
        <p:spPr bwMode="auto">
          <a:xfrm>
            <a:off x="3792910" y="3129757"/>
            <a:ext cx="228600" cy="228600"/>
          </a:xfrm>
          <a:prstGeom prst="star4">
            <a:avLst>
              <a:gd name="adj" fmla="val 12500"/>
            </a:avLst>
          </a:prstGeom>
          <a:solidFill>
            <a:schemeClr val="tx1">
              <a:alpha val="59999"/>
            </a:schemeClr>
          </a:solidFill>
          <a:ln w="9525">
            <a:solidFill>
              <a:schemeClr val="tx1"/>
            </a:solidFill>
            <a:miter lim="800000"/>
            <a:headEnd/>
            <a:tailEnd/>
          </a:ln>
        </p:spPr>
        <p:txBody>
          <a:bodyPr wrap="none" anchor="ctr"/>
          <a:lstStyle/>
          <a:p>
            <a:endParaRPr lang="en-US" altLang="zh-CN">
              <a:solidFill>
                <a:srgbClr val="000000"/>
              </a:solidFill>
              <a:latin typeface="Calibri" pitchFamily="34" charset="0"/>
            </a:endParaRPr>
          </a:p>
        </p:txBody>
      </p:sp>
      <p:sp>
        <p:nvSpPr>
          <p:cNvPr id="19" name="Line 20">
            <a:extLst>
              <a:ext uri="{FF2B5EF4-FFF2-40B4-BE49-F238E27FC236}">
                <a16:creationId xmlns:a16="http://schemas.microsoft.com/office/drawing/2014/main" id="{14FAF4F5-8EF1-4C1E-94CC-85C80620A2C9}"/>
              </a:ext>
            </a:extLst>
          </p:cNvPr>
          <p:cNvSpPr>
            <a:spLocks noChangeShapeType="1"/>
          </p:cNvSpPr>
          <p:nvPr/>
        </p:nvSpPr>
        <p:spPr bwMode="auto">
          <a:xfrm>
            <a:off x="4645398" y="3567907"/>
            <a:ext cx="333375" cy="261937"/>
          </a:xfrm>
          <a:prstGeom prst="line">
            <a:avLst/>
          </a:prstGeom>
          <a:noFill/>
          <a:ln w="28575">
            <a:solidFill>
              <a:schemeClr val="tx1"/>
            </a:solidFill>
            <a:round/>
            <a:headEnd/>
            <a:tailEnd/>
          </a:ln>
        </p:spPr>
        <p:txBody>
          <a:bodyPr/>
          <a:lstStyle/>
          <a:p>
            <a:endParaRPr lang="zh-CN" altLang="en-US"/>
          </a:p>
        </p:txBody>
      </p:sp>
      <p:sp>
        <p:nvSpPr>
          <p:cNvPr id="20" name="Text Box 21">
            <a:extLst>
              <a:ext uri="{FF2B5EF4-FFF2-40B4-BE49-F238E27FC236}">
                <a16:creationId xmlns:a16="http://schemas.microsoft.com/office/drawing/2014/main" id="{B2F1CECD-2F14-4CCB-84EF-098A08DB6291}"/>
              </a:ext>
            </a:extLst>
          </p:cNvPr>
          <p:cNvSpPr txBox="1">
            <a:spLocks noChangeArrowheads="1"/>
          </p:cNvSpPr>
          <p:nvPr/>
        </p:nvSpPr>
        <p:spPr bwMode="auto">
          <a:xfrm>
            <a:off x="598860" y="3602832"/>
            <a:ext cx="850900" cy="493712"/>
          </a:xfrm>
          <a:prstGeom prst="rect">
            <a:avLst/>
          </a:prstGeom>
          <a:noFill/>
          <a:ln w="9525">
            <a:noFill/>
            <a:miter lim="800000"/>
            <a:headEnd/>
            <a:tailEnd/>
          </a:ln>
        </p:spPr>
        <p:txBody>
          <a:bodyPr wrap="none">
            <a:spAutoFit/>
          </a:bodyPr>
          <a:lstStyle/>
          <a:p>
            <a:r>
              <a:rPr lang="en-US" altLang="zh-CN">
                <a:latin typeface="Calibri" pitchFamily="34" charset="0"/>
              </a:rPr>
              <a:t>J(</a:t>
            </a:r>
            <a:r>
              <a:rPr lang="en-US" altLang="zh-CN">
                <a:latin typeface="Symbol" pitchFamily="18" charset="2"/>
                <a:sym typeface="Symbol" pitchFamily="18" charset="2"/>
              </a:rPr>
              <a:t></a:t>
            </a:r>
            <a:r>
              <a:rPr lang="en-US" altLang="zh-CN" baseline="-25000">
                <a:latin typeface="Symbol" pitchFamily="18" charset="2"/>
                <a:sym typeface="Symbol" pitchFamily="18" charset="2"/>
              </a:rPr>
              <a:t>0</a:t>
            </a:r>
            <a:r>
              <a:rPr lang="en-US" altLang="zh-CN">
                <a:latin typeface="Symbol" pitchFamily="18" charset="2"/>
                <a:sym typeface="Symbol" pitchFamily="18" charset="2"/>
              </a:rPr>
              <a:t>,</a:t>
            </a:r>
            <a:r>
              <a:rPr lang="en-US" altLang="zh-CN" baseline="-25000">
                <a:latin typeface="Symbol" pitchFamily="18" charset="2"/>
                <a:sym typeface="Symbol" pitchFamily="18" charset="2"/>
              </a:rPr>
              <a:t>1</a:t>
            </a:r>
            <a:r>
              <a:rPr lang="en-US" altLang="zh-CN">
                <a:latin typeface="Calibri" pitchFamily="34" charset="0"/>
              </a:rPr>
              <a:t>)</a:t>
            </a:r>
            <a:endParaRPr lang="en-US" altLang="zh-CN" baseline="-25000">
              <a:latin typeface="Symbol" pitchFamily="18" charset="2"/>
              <a:sym typeface="Symbol" pitchFamily="18" charset="2"/>
            </a:endParaRPr>
          </a:p>
        </p:txBody>
      </p:sp>
      <p:sp>
        <p:nvSpPr>
          <p:cNvPr id="22" name="文本框 21">
            <a:extLst>
              <a:ext uri="{FF2B5EF4-FFF2-40B4-BE49-F238E27FC236}">
                <a16:creationId xmlns:a16="http://schemas.microsoft.com/office/drawing/2014/main" id="{6EEB8A37-EC17-47A5-8C55-0E8E9D2C1C33}"/>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4131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50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0"/>
                                          </p:stCondLst>
                                        </p:cTn>
                                        <p:tgtEl>
                                          <p:spTgt spid="14"/>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C21BB-D50D-4B0A-96C3-FD554E079DBB}"/>
              </a:ext>
            </a:extLst>
          </p:cNvPr>
          <p:cNvSpPr>
            <a:spLocks noGrp="1"/>
          </p:cNvSpPr>
          <p:nvPr>
            <p:ph type="title"/>
          </p:nvPr>
        </p:nvSpPr>
        <p:spPr/>
        <p:txBody>
          <a:bodyPr/>
          <a:lstStyle/>
          <a:p>
            <a:r>
              <a:rPr kumimoji="0" lang="zh-CN" altLang="en-US" sz="3600" b="0"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第七章 机器学习</a:t>
            </a:r>
            <a:endParaRPr lang="en-US"/>
          </a:p>
        </p:txBody>
      </p:sp>
      <p:sp>
        <p:nvSpPr>
          <p:cNvPr id="3" name="内容占位符 2">
            <a:extLst>
              <a:ext uri="{FF2B5EF4-FFF2-40B4-BE49-F238E27FC236}">
                <a16:creationId xmlns:a16="http://schemas.microsoft.com/office/drawing/2014/main" id="{19AF846E-D6C5-4449-86B6-DD7AB6E195A6}"/>
              </a:ext>
            </a:extLst>
          </p:cNvPr>
          <p:cNvSpPr>
            <a:spLocks noGrp="1"/>
          </p:cNvSpPr>
          <p:nvPr>
            <p:ph idx="1"/>
          </p:nvPr>
        </p:nvSpPr>
        <p:spPr/>
        <p:txBody>
          <a:bodyPr/>
          <a:lstStyle/>
          <a:p>
            <a:r>
              <a:rPr lang="zh-CN" altLang="en-US"/>
              <a:t>梦想过有一天能建造出像你我一样智能的</a:t>
            </a:r>
            <a:r>
              <a:rPr lang="en-US" altLang="zh-CN"/>
              <a:t>AI?</a:t>
            </a:r>
          </a:p>
          <a:p>
            <a:r>
              <a:rPr lang="zh-CN" altLang="en-US"/>
              <a:t>一些人认为采用学习算法尝试模拟人类大脑的学习方法</a:t>
            </a:r>
            <a:endParaRPr lang="en-US"/>
          </a:p>
        </p:txBody>
      </p:sp>
      <p:pic>
        <p:nvPicPr>
          <p:cNvPr id="4" name="图片 3">
            <a:extLst>
              <a:ext uri="{FF2B5EF4-FFF2-40B4-BE49-F238E27FC236}">
                <a16:creationId xmlns:a16="http://schemas.microsoft.com/office/drawing/2014/main" id="{2294B141-A86F-4B09-9A17-EAB920708477}"/>
              </a:ext>
            </a:extLst>
          </p:cNvPr>
          <p:cNvPicPr>
            <a:picLocks noChangeAspect="1"/>
          </p:cNvPicPr>
          <p:nvPr/>
        </p:nvPicPr>
        <p:blipFill>
          <a:blip r:embed="rId2"/>
          <a:stretch>
            <a:fillRect/>
          </a:stretch>
        </p:blipFill>
        <p:spPr>
          <a:xfrm>
            <a:off x="1187624" y="3140968"/>
            <a:ext cx="6121276" cy="3240013"/>
          </a:xfrm>
          <a:prstGeom prst="rect">
            <a:avLst/>
          </a:prstGeom>
        </p:spPr>
      </p:pic>
    </p:spTree>
    <p:extLst>
      <p:ext uri="{BB962C8B-B14F-4D97-AF65-F5344CB8AC3E}">
        <p14:creationId xmlns:p14="http://schemas.microsoft.com/office/powerpoint/2010/main" val="55019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0EB829F0-592D-4BB1-98F5-7CE0D894281B}"/>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梯度下降的三种形式</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5" name="图片 4">
            <a:extLst>
              <a:ext uri="{FF2B5EF4-FFF2-40B4-BE49-F238E27FC236}">
                <a16:creationId xmlns:a16="http://schemas.microsoft.com/office/drawing/2014/main" id="{F2DCB778-B878-4364-B6D3-DD36AFD4947C}"/>
              </a:ext>
            </a:extLst>
          </p:cNvPr>
          <p:cNvPicPr>
            <a:picLocks noChangeAspect="1"/>
          </p:cNvPicPr>
          <p:nvPr/>
        </p:nvPicPr>
        <p:blipFill>
          <a:blip r:embed="rId2"/>
          <a:stretch>
            <a:fillRect/>
          </a:stretch>
        </p:blipFill>
        <p:spPr>
          <a:xfrm>
            <a:off x="323528" y="1916832"/>
            <a:ext cx="8496944" cy="4042872"/>
          </a:xfrm>
          <a:prstGeom prst="rect">
            <a:avLst/>
          </a:prstGeom>
        </p:spPr>
      </p:pic>
    </p:spTree>
    <p:extLst>
      <p:ext uri="{BB962C8B-B14F-4D97-AF65-F5344CB8AC3E}">
        <p14:creationId xmlns:p14="http://schemas.microsoft.com/office/powerpoint/2010/main" val="2175388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0EB829F0-592D-4BB1-98F5-7CE0D894281B}"/>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梯度下降的三种形式</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5" name="图片 4">
            <a:extLst>
              <a:ext uri="{FF2B5EF4-FFF2-40B4-BE49-F238E27FC236}">
                <a16:creationId xmlns:a16="http://schemas.microsoft.com/office/drawing/2014/main" id="{5E001C40-B64F-4032-9F3E-41D23C0F958D}"/>
              </a:ext>
            </a:extLst>
          </p:cNvPr>
          <p:cNvPicPr>
            <a:picLocks noChangeAspect="1"/>
          </p:cNvPicPr>
          <p:nvPr/>
        </p:nvPicPr>
        <p:blipFill>
          <a:blip r:embed="rId2"/>
          <a:stretch>
            <a:fillRect/>
          </a:stretch>
        </p:blipFill>
        <p:spPr>
          <a:xfrm>
            <a:off x="323528" y="1988841"/>
            <a:ext cx="8280920" cy="3744416"/>
          </a:xfrm>
          <a:prstGeom prst="rect">
            <a:avLst/>
          </a:prstGeom>
        </p:spPr>
      </p:pic>
    </p:spTree>
    <p:extLst>
      <p:ext uri="{BB962C8B-B14F-4D97-AF65-F5344CB8AC3E}">
        <p14:creationId xmlns:p14="http://schemas.microsoft.com/office/powerpoint/2010/main" val="2672150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0EB829F0-592D-4BB1-98F5-7CE0D894281B}"/>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梯度下降的三种形式</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5" name="图片 4">
            <a:extLst>
              <a:ext uri="{FF2B5EF4-FFF2-40B4-BE49-F238E27FC236}">
                <a16:creationId xmlns:a16="http://schemas.microsoft.com/office/drawing/2014/main" id="{F7FFE446-79AC-4052-901C-5847A03CDD88}"/>
              </a:ext>
            </a:extLst>
          </p:cNvPr>
          <p:cNvPicPr>
            <a:picLocks noChangeAspect="1"/>
          </p:cNvPicPr>
          <p:nvPr/>
        </p:nvPicPr>
        <p:blipFill>
          <a:blip r:embed="rId2"/>
          <a:stretch>
            <a:fillRect/>
          </a:stretch>
        </p:blipFill>
        <p:spPr>
          <a:xfrm>
            <a:off x="539552" y="1736213"/>
            <a:ext cx="8280920" cy="4265046"/>
          </a:xfrm>
          <a:prstGeom prst="rect">
            <a:avLst/>
          </a:prstGeom>
        </p:spPr>
      </p:pic>
    </p:spTree>
    <p:extLst>
      <p:ext uri="{BB962C8B-B14F-4D97-AF65-F5344CB8AC3E}">
        <p14:creationId xmlns:p14="http://schemas.microsoft.com/office/powerpoint/2010/main" val="1153988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0EB829F0-592D-4BB1-98F5-7CE0D894281B}"/>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梯度下降的三种形式</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5" name="图片 4">
            <a:extLst>
              <a:ext uri="{FF2B5EF4-FFF2-40B4-BE49-F238E27FC236}">
                <a16:creationId xmlns:a16="http://schemas.microsoft.com/office/drawing/2014/main" id="{4C459CE8-0AE6-4DDF-876A-9AF4F0CCBB20}"/>
              </a:ext>
            </a:extLst>
          </p:cNvPr>
          <p:cNvPicPr>
            <a:picLocks noChangeAspect="1"/>
          </p:cNvPicPr>
          <p:nvPr/>
        </p:nvPicPr>
        <p:blipFill>
          <a:blip r:embed="rId2"/>
          <a:stretch>
            <a:fillRect/>
          </a:stretch>
        </p:blipFill>
        <p:spPr>
          <a:xfrm>
            <a:off x="539552" y="1910623"/>
            <a:ext cx="8208912" cy="3102553"/>
          </a:xfrm>
          <a:prstGeom prst="rect">
            <a:avLst/>
          </a:prstGeom>
        </p:spPr>
      </p:pic>
    </p:spTree>
    <p:extLst>
      <p:ext uri="{BB962C8B-B14F-4D97-AF65-F5344CB8AC3E}">
        <p14:creationId xmlns:p14="http://schemas.microsoft.com/office/powerpoint/2010/main" val="2296853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3" name="文本框 2">
            <a:extLst>
              <a:ext uri="{FF2B5EF4-FFF2-40B4-BE49-F238E27FC236}">
                <a16:creationId xmlns:a16="http://schemas.microsoft.com/office/drawing/2014/main" id="{0EB829F0-592D-4BB1-98F5-7CE0D894281B}"/>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a:ln>
                  <a:noFill/>
                </a:ln>
                <a:solidFill>
                  <a:srgbClr val="000000"/>
                </a:solidFill>
                <a:effectLst/>
                <a:uLnTx/>
                <a:uFillTx/>
                <a:latin typeface="黑体" pitchFamily="49" charset="-122"/>
                <a:ea typeface="黑体" pitchFamily="49" charset="-122"/>
                <a:cs typeface="+mn-cs"/>
              </a:rPr>
              <a:t>梯度下降的三种形式</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5" name="图片 4">
            <a:extLst>
              <a:ext uri="{FF2B5EF4-FFF2-40B4-BE49-F238E27FC236}">
                <a16:creationId xmlns:a16="http://schemas.microsoft.com/office/drawing/2014/main" id="{CED2C7E7-41FF-4D7A-BB69-A6B7D16CCB98}"/>
              </a:ext>
            </a:extLst>
          </p:cNvPr>
          <p:cNvPicPr>
            <a:picLocks noChangeAspect="1"/>
          </p:cNvPicPr>
          <p:nvPr/>
        </p:nvPicPr>
        <p:blipFill>
          <a:blip r:embed="rId2"/>
          <a:stretch>
            <a:fillRect/>
          </a:stretch>
        </p:blipFill>
        <p:spPr>
          <a:xfrm>
            <a:off x="323528" y="2060848"/>
            <a:ext cx="8208912" cy="3547963"/>
          </a:xfrm>
          <a:prstGeom prst="rect">
            <a:avLst/>
          </a:prstGeom>
        </p:spPr>
      </p:pic>
    </p:spTree>
    <p:extLst>
      <p:ext uri="{BB962C8B-B14F-4D97-AF65-F5344CB8AC3E}">
        <p14:creationId xmlns:p14="http://schemas.microsoft.com/office/powerpoint/2010/main" val="4165159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pic>
        <p:nvPicPr>
          <p:cNvPr id="3" name="图片 2">
            <a:extLst>
              <a:ext uri="{FF2B5EF4-FFF2-40B4-BE49-F238E27FC236}">
                <a16:creationId xmlns:a16="http://schemas.microsoft.com/office/drawing/2014/main" id="{93696FF5-19D6-4E6B-AE30-E8B887E71D7D}"/>
              </a:ext>
            </a:extLst>
          </p:cNvPr>
          <p:cNvPicPr>
            <a:picLocks noChangeAspect="1"/>
          </p:cNvPicPr>
          <p:nvPr/>
        </p:nvPicPr>
        <p:blipFill>
          <a:blip r:embed="rId2"/>
          <a:stretch>
            <a:fillRect/>
          </a:stretch>
        </p:blipFill>
        <p:spPr>
          <a:xfrm>
            <a:off x="395536" y="1052736"/>
            <a:ext cx="7308812" cy="3600400"/>
          </a:xfrm>
          <a:prstGeom prst="rect">
            <a:avLst/>
          </a:prstGeom>
        </p:spPr>
      </p:pic>
      <p:pic>
        <p:nvPicPr>
          <p:cNvPr id="4" name="图片 3">
            <a:extLst>
              <a:ext uri="{FF2B5EF4-FFF2-40B4-BE49-F238E27FC236}">
                <a16:creationId xmlns:a16="http://schemas.microsoft.com/office/drawing/2014/main" id="{19583BCD-695B-42C9-A4FF-08E3EF77CA4B}"/>
              </a:ext>
            </a:extLst>
          </p:cNvPr>
          <p:cNvPicPr>
            <a:picLocks noChangeAspect="1"/>
          </p:cNvPicPr>
          <p:nvPr/>
        </p:nvPicPr>
        <p:blipFill>
          <a:blip r:embed="rId3"/>
          <a:stretch>
            <a:fillRect/>
          </a:stretch>
        </p:blipFill>
        <p:spPr>
          <a:xfrm>
            <a:off x="431540" y="4643963"/>
            <a:ext cx="7236804" cy="1394590"/>
          </a:xfrm>
          <a:prstGeom prst="rect">
            <a:avLst/>
          </a:prstGeom>
        </p:spPr>
      </p:pic>
    </p:spTree>
    <p:extLst>
      <p:ext uri="{BB962C8B-B14F-4D97-AF65-F5344CB8AC3E}">
        <p14:creationId xmlns:p14="http://schemas.microsoft.com/office/powerpoint/2010/main" val="4241409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kern="0">
                <a:solidFill>
                  <a:srgbClr val="000000"/>
                </a:solidFill>
                <a:latin typeface="黑体" pitchFamily="49" charset="-122"/>
                <a:ea typeface="黑体" pitchFamily="49" charset="-122"/>
              </a:rPr>
              <a:t>数据归一化标准化</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7" name="图片 6">
            <a:extLst>
              <a:ext uri="{FF2B5EF4-FFF2-40B4-BE49-F238E27FC236}">
                <a16:creationId xmlns:a16="http://schemas.microsoft.com/office/drawing/2014/main" id="{A614DB36-0AD6-4FA7-BB3D-D2BAF16621E2}"/>
              </a:ext>
            </a:extLst>
          </p:cNvPr>
          <p:cNvPicPr>
            <a:picLocks noChangeAspect="1"/>
          </p:cNvPicPr>
          <p:nvPr/>
        </p:nvPicPr>
        <p:blipFill>
          <a:blip r:embed="rId2"/>
          <a:stretch>
            <a:fillRect/>
          </a:stretch>
        </p:blipFill>
        <p:spPr>
          <a:xfrm>
            <a:off x="341784" y="1720816"/>
            <a:ext cx="8460432" cy="4369165"/>
          </a:xfrm>
          <a:prstGeom prst="rect">
            <a:avLst/>
          </a:prstGeom>
        </p:spPr>
      </p:pic>
    </p:spTree>
    <p:extLst>
      <p:ext uri="{BB962C8B-B14F-4D97-AF65-F5344CB8AC3E}">
        <p14:creationId xmlns:p14="http://schemas.microsoft.com/office/powerpoint/2010/main" val="3474981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421060" y="986327"/>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kern="0">
                <a:solidFill>
                  <a:srgbClr val="000000"/>
                </a:solidFill>
                <a:latin typeface="黑体" pitchFamily="49" charset="-122"/>
                <a:ea typeface="黑体" pitchFamily="49" charset="-122"/>
              </a:rPr>
              <a:t>数据归一化标准化</a:t>
            </a: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4" name="图片 3">
            <a:extLst>
              <a:ext uri="{FF2B5EF4-FFF2-40B4-BE49-F238E27FC236}">
                <a16:creationId xmlns:a16="http://schemas.microsoft.com/office/drawing/2014/main" id="{D1400016-1A3F-4DF7-976E-9FE71E39EB97}"/>
              </a:ext>
            </a:extLst>
          </p:cNvPr>
          <p:cNvPicPr>
            <a:picLocks noChangeAspect="1"/>
          </p:cNvPicPr>
          <p:nvPr/>
        </p:nvPicPr>
        <p:blipFill>
          <a:blip r:embed="rId2"/>
          <a:stretch>
            <a:fillRect/>
          </a:stretch>
        </p:blipFill>
        <p:spPr>
          <a:xfrm>
            <a:off x="179512" y="1916832"/>
            <a:ext cx="8784976" cy="4059721"/>
          </a:xfrm>
          <a:prstGeom prst="rect">
            <a:avLst/>
          </a:prstGeom>
        </p:spPr>
      </p:pic>
    </p:spTree>
    <p:extLst>
      <p:ext uri="{BB962C8B-B14F-4D97-AF65-F5344CB8AC3E}">
        <p14:creationId xmlns:p14="http://schemas.microsoft.com/office/powerpoint/2010/main" val="2325640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192274" y="835829"/>
            <a:ext cx="8111380" cy="3170099"/>
          </a:xfrm>
          <a:prstGeom prst="rect">
            <a:avLst/>
          </a:prstGeom>
          <a:noFill/>
        </p:spPr>
        <p:txBody>
          <a:bodyPr wrap="square">
            <a:spAutoFit/>
          </a:bodyPr>
          <a:lstStyle/>
          <a:p>
            <a:pPr>
              <a:defRPr/>
            </a:pPr>
            <a:r>
              <a:rPr lang="zh-CN" altLang="en-US" sz="3200" kern="0">
                <a:latin typeface="Times New Roman" panose="02020603050405020304" pitchFamily="18" charset="0"/>
              </a:rPr>
              <a:t>正则化：解决过拟合的问题</a:t>
            </a:r>
            <a:endParaRPr lang="en-US" altLang="zh-CN" sz="3200" kern="0">
              <a:latin typeface="Times New Roman" panose="02020603050405020304" pitchFamily="18" charset="0"/>
            </a:endParaRPr>
          </a:p>
          <a:p>
            <a:pPr>
              <a:defRPr/>
            </a:pPr>
            <a:r>
              <a:rPr lang="zh-CN" altLang="en-US" sz="2400" kern="0">
                <a:latin typeface="Times New Roman" panose="02020603050405020304" pitchFamily="18" charset="0"/>
              </a:rPr>
              <a:t>如果我们有非常多的特征，我们通过学习得到的假设可能能够非常好地适应训练集（代价函数可能几乎为 </a:t>
            </a:r>
            <a:r>
              <a:rPr lang="en-US" altLang="zh-CN" sz="2400" kern="0">
                <a:latin typeface="Times New Roman" panose="02020603050405020304" pitchFamily="18" charset="0"/>
              </a:rPr>
              <a:t>0</a:t>
            </a:r>
            <a:r>
              <a:rPr lang="zh-CN" altLang="en-US" sz="2400" kern="0">
                <a:latin typeface="Times New Roman" panose="02020603050405020304" pitchFamily="18" charset="0"/>
              </a:rPr>
              <a:t>），但是可能会不能推广到新的数据。</a:t>
            </a:r>
          </a:p>
          <a:p>
            <a:pPr>
              <a:defRPr/>
            </a:pPr>
            <a:endParaRPr lang="zh-CN" altLang="en-US" sz="3200" kern="0">
              <a:latin typeface="Times New Roman" panose="02020603050405020304" pitchFamily="18" charset="0"/>
            </a:endParaRP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4" name="图片 3">
            <a:extLst>
              <a:ext uri="{FF2B5EF4-FFF2-40B4-BE49-F238E27FC236}">
                <a16:creationId xmlns:a16="http://schemas.microsoft.com/office/drawing/2014/main" id="{AF7F3A78-96DA-4E85-B19F-283E1512BA45}"/>
              </a:ext>
            </a:extLst>
          </p:cNvPr>
          <p:cNvPicPr>
            <a:picLocks noChangeAspect="1"/>
          </p:cNvPicPr>
          <p:nvPr/>
        </p:nvPicPr>
        <p:blipFill>
          <a:blip r:embed="rId2"/>
          <a:stretch>
            <a:fillRect/>
          </a:stretch>
        </p:blipFill>
        <p:spPr>
          <a:xfrm>
            <a:off x="192274" y="2812498"/>
            <a:ext cx="8415253" cy="3209673"/>
          </a:xfrm>
          <a:prstGeom prst="rect">
            <a:avLst/>
          </a:prstGeom>
        </p:spPr>
      </p:pic>
    </p:spTree>
    <p:extLst>
      <p:ext uri="{BB962C8B-B14F-4D97-AF65-F5344CB8AC3E}">
        <p14:creationId xmlns:p14="http://schemas.microsoft.com/office/powerpoint/2010/main" val="4280663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192274" y="835829"/>
            <a:ext cx="8111380" cy="2062103"/>
          </a:xfrm>
          <a:prstGeom prst="rect">
            <a:avLst/>
          </a:prstGeom>
          <a:noFill/>
        </p:spPr>
        <p:txBody>
          <a:bodyPr wrap="square">
            <a:spAutoFit/>
          </a:bodyPr>
          <a:lstStyle/>
          <a:p>
            <a:pPr>
              <a:defRPr/>
            </a:pPr>
            <a:r>
              <a:rPr lang="zh-CN" altLang="en-US" sz="3200" kern="0">
                <a:latin typeface="Times New Roman" panose="02020603050405020304" pitchFamily="18" charset="0"/>
              </a:rPr>
              <a:t>正则化：解决过拟合的问题</a:t>
            </a:r>
            <a:endParaRPr lang="en-US" altLang="zh-CN" sz="3200" kern="0">
              <a:latin typeface="Times New Roman" panose="02020603050405020304" pitchFamily="18" charset="0"/>
            </a:endParaRPr>
          </a:p>
          <a:p>
            <a:pPr>
              <a:defRPr/>
            </a:pPr>
            <a:endParaRPr lang="zh-CN" altLang="en-US" sz="3200" kern="0">
              <a:latin typeface="Times New Roman" panose="02020603050405020304" pitchFamily="18" charset="0"/>
            </a:endParaRP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6" name="图片 5">
            <a:extLst>
              <a:ext uri="{FF2B5EF4-FFF2-40B4-BE49-F238E27FC236}">
                <a16:creationId xmlns:a16="http://schemas.microsoft.com/office/drawing/2014/main" id="{B3A59718-409E-42ED-9B88-7DCD5EDFADCD}"/>
              </a:ext>
            </a:extLst>
          </p:cNvPr>
          <p:cNvPicPr>
            <a:picLocks noChangeAspect="1"/>
          </p:cNvPicPr>
          <p:nvPr/>
        </p:nvPicPr>
        <p:blipFill>
          <a:blip r:embed="rId2"/>
          <a:stretch>
            <a:fillRect/>
          </a:stretch>
        </p:blipFill>
        <p:spPr>
          <a:xfrm>
            <a:off x="557808" y="1600985"/>
            <a:ext cx="7380312" cy="2332071"/>
          </a:xfrm>
          <a:prstGeom prst="rect">
            <a:avLst/>
          </a:prstGeom>
        </p:spPr>
      </p:pic>
      <p:pic>
        <p:nvPicPr>
          <p:cNvPr id="7" name="图片 6">
            <a:extLst>
              <a:ext uri="{FF2B5EF4-FFF2-40B4-BE49-F238E27FC236}">
                <a16:creationId xmlns:a16="http://schemas.microsoft.com/office/drawing/2014/main" id="{786B784D-C968-4F96-909D-5F3729C15172}"/>
              </a:ext>
            </a:extLst>
          </p:cNvPr>
          <p:cNvPicPr>
            <a:picLocks noChangeAspect="1"/>
          </p:cNvPicPr>
          <p:nvPr/>
        </p:nvPicPr>
        <p:blipFill>
          <a:blip r:embed="rId3"/>
          <a:stretch>
            <a:fillRect/>
          </a:stretch>
        </p:blipFill>
        <p:spPr>
          <a:xfrm>
            <a:off x="107504" y="4149080"/>
            <a:ext cx="8928992" cy="2001449"/>
          </a:xfrm>
          <a:prstGeom prst="rect">
            <a:avLst/>
          </a:prstGeom>
        </p:spPr>
      </p:pic>
    </p:spTree>
    <p:extLst>
      <p:ext uri="{BB962C8B-B14F-4D97-AF65-F5344CB8AC3E}">
        <p14:creationId xmlns:p14="http://schemas.microsoft.com/office/powerpoint/2010/main" val="3030445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rgbClr val="FFFFFF"/>
                </a:solidFill>
                <a:latin typeface="黑体" panose="02010609060101010101" pitchFamily="49" charset="-122"/>
                <a:ea typeface="黑体" panose="02010609060101010101" pitchFamily="49" charset="-122"/>
              </a:rPr>
              <a:t>第七章 机器学习</a:t>
            </a:r>
            <a:endParaRPr lang="en-US" dirty="0"/>
          </a:p>
        </p:txBody>
      </p:sp>
      <p:sp>
        <p:nvSpPr>
          <p:cNvPr id="5" name="灯片编号占位符 3">
            <a:extLst>
              <a:ext uri="{FF2B5EF4-FFF2-40B4-BE49-F238E27FC236}">
                <a16:creationId xmlns:a16="http://schemas.microsoft.com/office/drawing/2014/main" id="{6B0387F6-B25B-4797-941D-881B20BB2595}"/>
              </a:ext>
            </a:extLst>
          </p:cNvPr>
          <p:cNvSpPr txBox="1">
            <a:spLocks/>
          </p:cNvSpPr>
          <p:nvPr/>
        </p:nvSpPr>
        <p:spPr bwMode="auto">
          <a:xfrm>
            <a:off x="6934200" y="6477000"/>
            <a:ext cx="19812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marL="0" algn="r" defTabSz="914400" rtl="0" eaLnBrk="1" fontAlgn="base" latinLnBrk="0" hangingPunct="1">
              <a:spcBef>
                <a:spcPct val="0"/>
              </a:spcBef>
              <a:spcAft>
                <a:spcPct val="0"/>
              </a:spcAft>
              <a:defRPr sz="1800" kern="1200">
                <a:solidFill>
                  <a:srgbClr val="A50021"/>
                </a:solidFill>
                <a:latin typeface="+mn-lt"/>
                <a:ea typeface="ＭＳ Ｐゴシック" panose="020B0600070205080204" pitchFamily="34" charset="-128"/>
                <a:cs typeface="+mn-cs"/>
              </a:defRPr>
            </a:lvl1pPr>
            <a:lvl2pPr marL="457200" algn="l" defTabSz="914400" rtl="0" eaLnBrk="1" fontAlgn="base" latinLnBrk="0" hangingPunct="1">
              <a:spcBef>
                <a:spcPct val="0"/>
              </a:spcBef>
              <a:spcAft>
                <a:spcPct val="0"/>
              </a:spcAft>
              <a:defRPr sz="1800" kern="1200">
                <a:solidFill>
                  <a:schemeClr val="tx1"/>
                </a:solidFill>
                <a:latin typeface="Verdana" panose="020B0604030504040204" pitchFamily="34" charset="0"/>
                <a:ea typeface="宋体" panose="02010600030101010101" pitchFamily="2" charset="-122"/>
                <a:cs typeface="+mn-cs"/>
              </a:defRPr>
            </a:lvl2pPr>
            <a:lvl3pPr marL="914400" algn="l" defTabSz="914400" rtl="0" eaLnBrk="1" fontAlgn="base" latinLnBrk="0" hangingPunct="1">
              <a:spcBef>
                <a:spcPct val="0"/>
              </a:spcBef>
              <a:spcAft>
                <a:spcPct val="0"/>
              </a:spcAft>
              <a:defRPr sz="1800" kern="1200">
                <a:solidFill>
                  <a:schemeClr val="tx1"/>
                </a:solidFill>
                <a:latin typeface="Verdana" panose="020B0604030504040204" pitchFamily="34" charset="0"/>
                <a:ea typeface="宋体" panose="02010600030101010101" pitchFamily="2" charset="-122"/>
                <a:cs typeface="+mn-cs"/>
              </a:defRPr>
            </a:lvl3pPr>
            <a:lvl4pPr marL="1371600" algn="l" defTabSz="914400" rtl="0" eaLnBrk="1" fontAlgn="base" latinLnBrk="0" hangingPunct="1">
              <a:spcBef>
                <a:spcPct val="0"/>
              </a:spcBef>
              <a:spcAft>
                <a:spcPct val="0"/>
              </a:spcAft>
              <a:defRPr sz="1800" kern="1200">
                <a:solidFill>
                  <a:schemeClr val="tx1"/>
                </a:solidFill>
                <a:latin typeface="Verdana" panose="020B0604030504040204" pitchFamily="34" charset="0"/>
                <a:ea typeface="宋体" panose="02010600030101010101" pitchFamily="2" charset="-122"/>
                <a:cs typeface="+mn-cs"/>
              </a:defRPr>
            </a:lvl4pPr>
            <a:lvl5pPr marL="1828800" algn="l" defTabSz="914400" rtl="0" eaLnBrk="1" fontAlgn="base" latinLnBrk="0" hangingPunct="1">
              <a:spcBef>
                <a:spcPct val="0"/>
              </a:spcBef>
              <a:spcAft>
                <a:spcPct val="0"/>
              </a:spcAft>
              <a:defRPr sz="1800"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1800"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1800"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1800"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1800" kern="1200">
                <a:solidFill>
                  <a:schemeClr val="tx1"/>
                </a:solidFill>
                <a:latin typeface="Verdana" panose="020B0604030504040204" pitchFamily="34" charset="0"/>
                <a:ea typeface="宋体" panose="02010600030101010101" pitchFamily="2" charset="-122"/>
                <a:cs typeface="+mn-cs"/>
              </a:defRPr>
            </a:lvl9pPr>
          </a:lstStyle>
          <a:p>
            <a:fld id="{5DDD6D6F-8FE4-4B08-B065-BB4F9A4716D4}" type="slidenum">
              <a:rPr lang="ja-JP" altLang="en-US" smtClean="0"/>
              <a:pPr/>
              <a:t>4</a:t>
            </a:fld>
            <a:endParaRPr lang="en-US" altLang="ja-JP"/>
          </a:p>
        </p:txBody>
      </p:sp>
      <p:sp>
        <p:nvSpPr>
          <p:cNvPr id="4" name="Rectangle 3">
            <a:extLst>
              <a:ext uri="{FF2B5EF4-FFF2-40B4-BE49-F238E27FC236}">
                <a16:creationId xmlns:a16="http://schemas.microsoft.com/office/drawing/2014/main" id="{1A324383-673D-43A6-9D41-D66E2209A844}"/>
              </a:ext>
            </a:extLst>
          </p:cNvPr>
          <p:cNvSpPr txBox="1">
            <a:spLocks noChangeArrowheads="1"/>
          </p:cNvSpPr>
          <p:nvPr/>
        </p:nvSpPr>
        <p:spPr bwMode="auto">
          <a:xfrm>
            <a:off x="683568" y="980728"/>
            <a:ext cx="684076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69900" indent="-469900" algn="l" rtl="0" fontAlgn="base">
              <a:lnSpc>
                <a:spcPct val="120000"/>
              </a:lnSpc>
              <a:spcBef>
                <a:spcPct val="40000"/>
              </a:spcBef>
              <a:spcAft>
                <a:spcPct val="0"/>
              </a:spcAft>
              <a:buClr>
                <a:schemeClr val="accent2"/>
              </a:buClr>
              <a:buFont typeface="Wingdings" panose="05000000000000000000" pitchFamily="2" charset="2"/>
              <a:buChar char="o"/>
              <a:defRPr sz="2800"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2600" kern="1200">
                <a:solidFill>
                  <a:schemeClr val="folHlink"/>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300" kern="1200">
                <a:solidFill>
                  <a:srgbClr val="009900"/>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000" kern="1200">
                <a:solidFill>
                  <a:srgbClr val="0099CC"/>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000" kern="1200">
                <a:solidFill>
                  <a:srgbClr val="99CC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60000"/>
              </a:lnSpc>
              <a:buClr>
                <a:srgbClr val="CC0000"/>
              </a:buClr>
            </a:pPr>
            <a:r>
              <a:rPr lang="en-US" altLang="zh-CN" sz="3200" b="1">
                <a:solidFill>
                  <a:srgbClr val="000000"/>
                </a:solidFill>
                <a:latin typeface="黑体" panose="02010609060101010101" pitchFamily="49" charset="-122"/>
                <a:ea typeface="黑体" panose="02010609060101010101" pitchFamily="49" charset="-122"/>
              </a:rPr>
              <a:t>7.1  </a:t>
            </a:r>
            <a:r>
              <a:rPr lang="zh-CN" altLang="en-US" sz="3200" b="1">
                <a:solidFill>
                  <a:srgbClr val="000000"/>
                </a:solidFill>
                <a:latin typeface="黑体" panose="02010609060101010101" pitchFamily="49" charset="-122"/>
                <a:ea typeface="黑体" panose="02010609060101010101" pitchFamily="49" charset="-122"/>
              </a:rPr>
              <a:t>机器学习的概念</a:t>
            </a:r>
            <a:endParaRPr lang="en-US" altLang="zh-CN" sz="3200" b="1">
              <a:solidFill>
                <a:srgbClr val="000000"/>
              </a:solidFill>
              <a:latin typeface="黑体" panose="02010609060101010101" pitchFamily="49" charset="-122"/>
              <a:ea typeface="黑体" panose="02010609060101010101" pitchFamily="49" charset="-122"/>
            </a:endParaRPr>
          </a:p>
          <a:p>
            <a:pPr>
              <a:lnSpc>
                <a:spcPct val="160000"/>
              </a:lnSpc>
              <a:buClr>
                <a:srgbClr val="CC0000"/>
              </a:buClr>
            </a:pPr>
            <a:r>
              <a:rPr lang="en-US" altLang="zh-CN" sz="3200" b="1">
                <a:solidFill>
                  <a:srgbClr val="000000"/>
                </a:solidFill>
                <a:latin typeface="黑体" panose="02010609060101010101" pitchFamily="49" charset="-122"/>
                <a:ea typeface="黑体" panose="02010609060101010101" pitchFamily="49" charset="-122"/>
              </a:rPr>
              <a:t>7.2  </a:t>
            </a:r>
            <a:r>
              <a:rPr lang="zh-CN" altLang="en-US" sz="3200" b="1">
                <a:solidFill>
                  <a:srgbClr val="000000"/>
                </a:solidFill>
                <a:latin typeface="黑体" panose="02010609060101010101" pitchFamily="49" charset="-122"/>
                <a:ea typeface="黑体" panose="02010609060101010101" pitchFamily="49" charset="-122"/>
              </a:rPr>
              <a:t>线性回归</a:t>
            </a:r>
          </a:p>
          <a:p>
            <a:pPr lvl="0">
              <a:lnSpc>
                <a:spcPct val="160000"/>
              </a:lnSpc>
              <a:buClr>
                <a:srgbClr val="CC0000"/>
              </a:buClr>
            </a:pPr>
            <a:r>
              <a:rPr lang="en-US" altLang="zh-CN" sz="3200" b="1">
                <a:solidFill>
                  <a:srgbClr val="000000"/>
                </a:solidFill>
                <a:latin typeface="黑体" panose="02010609060101010101" pitchFamily="49" charset="-122"/>
                <a:ea typeface="黑体" panose="02010609060101010101" pitchFamily="49" charset="-122"/>
              </a:rPr>
              <a:t>7.3  </a:t>
            </a:r>
            <a:r>
              <a:rPr lang="zh-CN" altLang="en-US" sz="3200" b="1">
                <a:solidFill>
                  <a:srgbClr val="000000"/>
                </a:solidFill>
                <a:latin typeface="黑体" panose="02010609060101010101" pitchFamily="49" charset="-122"/>
                <a:ea typeface="黑体" panose="02010609060101010101" pitchFamily="49" charset="-122"/>
              </a:rPr>
              <a:t>逻辑回归</a:t>
            </a:r>
          </a:p>
          <a:p>
            <a:pPr lvl="0">
              <a:lnSpc>
                <a:spcPct val="160000"/>
              </a:lnSpc>
              <a:buClr>
                <a:srgbClr val="CC0000"/>
              </a:buClr>
            </a:pPr>
            <a:r>
              <a:rPr lang="en-US" altLang="zh-CN" sz="3200" b="1">
                <a:solidFill>
                  <a:srgbClr val="000000"/>
                </a:solidFill>
                <a:latin typeface="黑体" panose="02010609060101010101" pitchFamily="49" charset="-122"/>
                <a:ea typeface="黑体" panose="02010609060101010101" pitchFamily="49" charset="-122"/>
              </a:rPr>
              <a:t>7.4  </a:t>
            </a:r>
            <a:r>
              <a:rPr lang="zh-CN" altLang="en-US" sz="3200" b="1">
                <a:solidFill>
                  <a:srgbClr val="000000"/>
                </a:solidFill>
                <a:latin typeface="黑体" panose="02010609060101010101" pitchFamily="49" charset="-122"/>
                <a:ea typeface="黑体" panose="02010609060101010101" pitchFamily="49" charset="-122"/>
              </a:rPr>
              <a:t>支持向量机</a:t>
            </a:r>
          </a:p>
          <a:p>
            <a:pPr lvl="0">
              <a:lnSpc>
                <a:spcPct val="160000"/>
              </a:lnSpc>
              <a:buClr>
                <a:srgbClr val="CC0000"/>
              </a:buClr>
            </a:pPr>
            <a:r>
              <a:rPr lang="en-US" altLang="zh-CN" sz="3200" b="1">
                <a:solidFill>
                  <a:srgbClr val="000000"/>
                </a:solidFill>
                <a:latin typeface="黑体" panose="02010609060101010101" pitchFamily="49" charset="-122"/>
                <a:ea typeface="黑体" panose="02010609060101010101" pitchFamily="49" charset="-122"/>
              </a:rPr>
              <a:t>7.5  </a:t>
            </a:r>
            <a:r>
              <a:rPr lang="zh-CN" altLang="en-US" sz="3200" b="1">
                <a:solidFill>
                  <a:srgbClr val="000000"/>
                </a:solidFill>
                <a:latin typeface="黑体" panose="02010609060101010101" pitchFamily="49" charset="-122"/>
                <a:ea typeface="黑体" panose="02010609060101010101" pitchFamily="49" charset="-122"/>
              </a:rPr>
              <a:t>聚类</a:t>
            </a:r>
            <a:endParaRPr lang="en-US" altLang="zh-CN" sz="3200" b="1">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0026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192274" y="835829"/>
            <a:ext cx="8111380" cy="2062103"/>
          </a:xfrm>
          <a:prstGeom prst="rect">
            <a:avLst/>
          </a:prstGeom>
          <a:noFill/>
        </p:spPr>
        <p:txBody>
          <a:bodyPr wrap="square">
            <a:spAutoFit/>
          </a:bodyPr>
          <a:lstStyle/>
          <a:p>
            <a:pPr>
              <a:defRPr/>
            </a:pPr>
            <a:r>
              <a:rPr lang="zh-CN" altLang="en-US" sz="3200" kern="0">
                <a:latin typeface="Times New Roman" panose="02020603050405020304" pitchFamily="18" charset="0"/>
              </a:rPr>
              <a:t>解决过拟合的方法：</a:t>
            </a:r>
            <a:endParaRPr lang="en-US" altLang="zh-CN" sz="3200" kern="0">
              <a:latin typeface="Times New Roman" panose="02020603050405020304" pitchFamily="18" charset="0"/>
            </a:endParaRPr>
          </a:p>
          <a:p>
            <a:pPr>
              <a:defRPr/>
            </a:pPr>
            <a:endParaRPr lang="zh-CN" altLang="en-US" sz="3200" kern="0">
              <a:latin typeface="Times New Roman" panose="02020603050405020304" pitchFamily="18" charset="0"/>
            </a:endParaRP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4" name="图片 3">
            <a:extLst>
              <a:ext uri="{FF2B5EF4-FFF2-40B4-BE49-F238E27FC236}">
                <a16:creationId xmlns:a16="http://schemas.microsoft.com/office/drawing/2014/main" id="{964EAE93-EC97-447C-ABE4-D074B159527B}"/>
              </a:ext>
            </a:extLst>
          </p:cNvPr>
          <p:cNvPicPr>
            <a:picLocks noChangeAspect="1"/>
          </p:cNvPicPr>
          <p:nvPr/>
        </p:nvPicPr>
        <p:blipFill>
          <a:blip r:embed="rId2"/>
          <a:stretch>
            <a:fillRect/>
          </a:stretch>
        </p:blipFill>
        <p:spPr>
          <a:xfrm>
            <a:off x="12658" y="1672442"/>
            <a:ext cx="8757629" cy="1684550"/>
          </a:xfrm>
          <a:prstGeom prst="rect">
            <a:avLst/>
          </a:prstGeom>
        </p:spPr>
      </p:pic>
    </p:spTree>
    <p:extLst>
      <p:ext uri="{BB962C8B-B14F-4D97-AF65-F5344CB8AC3E}">
        <p14:creationId xmlns:p14="http://schemas.microsoft.com/office/powerpoint/2010/main" val="3184945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192274" y="835829"/>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正则化</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8" name="图片 7">
            <a:extLst>
              <a:ext uri="{FF2B5EF4-FFF2-40B4-BE49-F238E27FC236}">
                <a16:creationId xmlns:a16="http://schemas.microsoft.com/office/drawing/2014/main" id="{92B9B3E1-52AF-4A2F-B377-C1BE5D036FED}"/>
              </a:ext>
            </a:extLst>
          </p:cNvPr>
          <p:cNvPicPr>
            <a:picLocks noChangeAspect="1"/>
          </p:cNvPicPr>
          <p:nvPr/>
        </p:nvPicPr>
        <p:blipFill>
          <a:blip r:embed="rId2"/>
          <a:stretch>
            <a:fillRect/>
          </a:stretch>
        </p:blipFill>
        <p:spPr>
          <a:xfrm>
            <a:off x="0" y="2276872"/>
            <a:ext cx="9144000" cy="4007796"/>
          </a:xfrm>
          <a:prstGeom prst="rect">
            <a:avLst/>
          </a:prstGeom>
        </p:spPr>
      </p:pic>
      <p:pic>
        <p:nvPicPr>
          <p:cNvPr id="6" name="图片 5">
            <a:extLst>
              <a:ext uri="{FF2B5EF4-FFF2-40B4-BE49-F238E27FC236}">
                <a16:creationId xmlns:a16="http://schemas.microsoft.com/office/drawing/2014/main" id="{54666D06-EB89-45DD-9DC6-8027CBA81FBC}"/>
              </a:ext>
            </a:extLst>
          </p:cNvPr>
          <p:cNvPicPr>
            <a:picLocks noChangeAspect="1"/>
          </p:cNvPicPr>
          <p:nvPr/>
        </p:nvPicPr>
        <p:blipFill>
          <a:blip r:embed="rId3"/>
          <a:stretch>
            <a:fillRect/>
          </a:stretch>
        </p:blipFill>
        <p:spPr>
          <a:xfrm>
            <a:off x="6084168" y="931006"/>
            <a:ext cx="2723542" cy="1845196"/>
          </a:xfrm>
          <a:prstGeom prst="rect">
            <a:avLst/>
          </a:prstGeom>
        </p:spPr>
      </p:pic>
    </p:spTree>
    <p:extLst>
      <p:ext uri="{BB962C8B-B14F-4D97-AF65-F5344CB8AC3E}">
        <p14:creationId xmlns:p14="http://schemas.microsoft.com/office/powerpoint/2010/main" val="65119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A3CC5-3423-4104-9865-D6AB28B79C0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B5F7F217-5E22-460F-8AE5-8DC4ADBC47CC}"/>
              </a:ext>
            </a:extLst>
          </p:cNvPr>
          <p:cNvSpPr txBox="1"/>
          <p:nvPr/>
        </p:nvSpPr>
        <p:spPr>
          <a:xfrm>
            <a:off x="192274" y="835829"/>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正则化</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4" name="图片 3">
            <a:extLst>
              <a:ext uri="{FF2B5EF4-FFF2-40B4-BE49-F238E27FC236}">
                <a16:creationId xmlns:a16="http://schemas.microsoft.com/office/drawing/2014/main" id="{7A57CD49-58F1-4E2B-AEEE-20A8328556DC}"/>
              </a:ext>
            </a:extLst>
          </p:cNvPr>
          <p:cNvPicPr>
            <a:picLocks noChangeAspect="1"/>
          </p:cNvPicPr>
          <p:nvPr/>
        </p:nvPicPr>
        <p:blipFill>
          <a:blip r:embed="rId2"/>
          <a:stretch>
            <a:fillRect/>
          </a:stretch>
        </p:blipFill>
        <p:spPr>
          <a:xfrm>
            <a:off x="0" y="1484784"/>
            <a:ext cx="9065276" cy="2108182"/>
          </a:xfrm>
          <a:prstGeom prst="rect">
            <a:avLst/>
          </a:prstGeom>
        </p:spPr>
      </p:pic>
      <p:pic>
        <p:nvPicPr>
          <p:cNvPr id="9" name="图片 8">
            <a:extLst>
              <a:ext uri="{FF2B5EF4-FFF2-40B4-BE49-F238E27FC236}">
                <a16:creationId xmlns:a16="http://schemas.microsoft.com/office/drawing/2014/main" id="{5330AEE7-1015-4232-AE50-15915555706D}"/>
              </a:ext>
            </a:extLst>
          </p:cNvPr>
          <p:cNvPicPr>
            <a:picLocks noChangeAspect="1"/>
          </p:cNvPicPr>
          <p:nvPr/>
        </p:nvPicPr>
        <p:blipFill>
          <a:blip r:embed="rId3"/>
          <a:stretch>
            <a:fillRect/>
          </a:stretch>
        </p:blipFill>
        <p:spPr>
          <a:xfrm>
            <a:off x="78724" y="3581965"/>
            <a:ext cx="8885764" cy="883855"/>
          </a:xfrm>
          <a:prstGeom prst="rect">
            <a:avLst/>
          </a:prstGeom>
        </p:spPr>
      </p:pic>
      <p:pic>
        <p:nvPicPr>
          <p:cNvPr id="11" name="图片 10">
            <a:extLst>
              <a:ext uri="{FF2B5EF4-FFF2-40B4-BE49-F238E27FC236}">
                <a16:creationId xmlns:a16="http://schemas.microsoft.com/office/drawing/2014/main" id="{B399C1A0-2900-4F21-83E4-548E6C445CD2}"/>
              </a:ext>
            </a:extLst>
          </p:cNvPr>
          <p:cNvPicPr>
            <a:picLocks noChangeAspect="1"/>
          </p:cNvPicPr>
          <p:nvPr/>
        </p:nvPicPr>
        <p:blipFill>
          <a:blip r:embed="rId4"/>
          <a:stretch>
            <a:fillRect/>
          </a:stretch>
        </p:blipFill>
        <p:spPr>
          <a:xfrm>
            <a:off x="1619672" y="4465820"/>
            <a:ext cx="4972208" cy="2335170"/>
          </a:xfrm>
          <a:prstGeom prst="rect">
            <a:avLst/>
          </a:prstGeom>
        </p:spPr>
      </p:pic>
    </p:spTree>
    <p:extLst>
      <p:ext uri="{BB962C8B-B14F-4D97-AF65-F5344CB8AC3E}">
        <p14:creationId xmlns:p14="http://schemas.microsoft.com/office/powerpoint/2010/main" val="1986555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23C5-0D11-41DA-8243-D50BCA4B89D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pic>
        <p:nvPicPr>
          <p:cNvPr id="4" name="图片 3">
            <a:extLst>
              <a:ext uri="{FF2B5EF4-FFF2-40B4-BE49-F238E27FC236}">
                <a16:creationId xmlns:a16="http://schemas.microsoft.com/office/drawing/2014/main" id="{AE713A5F-989B-496C-A02E-12779C95EAD3}"/>
              </a:ext>
            </a:extLst>
          </p:cNvPr>
          <p:cNvPicPr>
            <a:picLocks noChangeAspect="1"/>
          </p:cNvPicPr>
          <p:nvPr/>
        </p:nvPicPr>
        <p:blipFill>
          <a:blip r:embed="rId2"/>
          <a:stretch>
            <a:fillRect/>
          </a:stretch>
        </p:blipFill>
        <p:spPr>
          <a:xfrm>
            <a:off x="395536" y="1475281"/>
            <a:ext cx="8037370" cy="1861984"/>
          </a:xfrm>
          <a:prstGeom prst="rect">
            <a:avLst/>
          </a:prstGeom>
        </p:spPr>
      </p:pic>
      <p:sp>
        <p:nvSpPr>
          <p:cNvPr id="5" name="文本框 4">
            <a:extLst>
              <a:ext uri="{FF2B5EF4-FFF2-40B4-BE49-F238E27FC236}">
                <a16:creationId xmlns:a16="http://schemas.microsoft.com/office/drawing/2014/main" id="{642A5ABC-D8B6-42A7-A21E-E62A33569B19}"/>
              </a:ext>
            </a:extLst>
          </p:cNvPr>
          <p:cNvSpPr txBox="1"/>
          <p:nvPr/>
        </p:nvSpPr>
        <p:spPr>
          <a:xfrm>
            <a:off x="107504" y="836613"/>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正则化</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
        <p:nvSpPr>
          <p:cNvPr id="7" name="文本框 6">
            <a:extLst>
              <a:ext uri="{FF2B5EF4-FFF2-40B4-BE49-F238E27FC236}">
                <a16:creationId xmlns:a16="http://schemas.microsoft.com/office/drawing/2014/main" id="{D7706A7C-D704-4C26-A1AE-EBC174E8C724}"/>
              </a:ext>
            </a:extLst>
          </p:cNvPr>
          <p:cNvSpPr txBox="1"/>
          <p:nvPr/>
        </p:nvSpPr>
        <p:spPr>
          <a:xfrm>
            <a:off x="251520" y="3520736"/>
            <a:ext cx="4597166" cy="369332"/>
          </a:xfrm>
          <a:prstGeom prst="rect">
            <a:avLst/>
          </a:prstGeom>
          <a:noFill/>
        </p:spPr>
        <p:txBody>
          <a:bodyPr wrap="square">
            <a:spAutoFit/>
          </a:bodyPr>
          <a:lstStyle/>
          <a:p>
            <a:r>
              <a:rPr lang="zh-CN" altLang="en-US"/>
              <a:t>更新式子进行调整可得：</a:t>
            </a:r>
            <a:endParaRPr lang="en-US"/>
          </a:p>
        </p:txBody>
      </p:sp>
      <p:pic>
        <p:nvPicPr>
          <p:cNvPr id="9" name="图片 8">
            <a:extLst>
              <a:ext uri="{FF2B5EF4-FFF2-40B4-BE49-F238E27FC236}">
                <a16:creationId xmlns:a16="http://schemas.microsoft.com/office/drawing/2014/main" id="{B66390F1-73C6-479B-A4BD-B97566A7EE87}"/>
              </a:ext>
            </a:extLst>
          </p:cNvPr>
          <p:cNvPicPr>
            <a:picLocks noChangeAspect="1"/>
          </p:cNvPicPr>
          <p:nvPr/>
        </p:nvPicPr>
        <p:blipFill>
          <a:blip r:embed="rId3"/>
          <a:stretch>
            <a:fillRect/>
          </a:stretch>
        </p:blipFill>
        <p:spPr>
          <a:xfrm>
            <a:off x="-14778" y="4293095"/>
            <a:ext cx="9144000" cy="1728291"/>
          </a:xfrm>
          <a:prstGeom prst="rect">
            <a:avLst/>
          </a:prstGeom>
        </p:spPr>
      </p:pic>
    </p:spTree>
    <p:extLst>
      <p:ext uri="{BB962C8B-B14F-4D97-AF65-F5344CB8AC3E}">
        <p14:creationId xmlns:p14="http://schemas.microsoft.com/office/powerpoint/2010/main" val="514215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23C5-0D11-41DA-8243-D50BCA4B89D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642A5ABC-D8B6-42A7-A21E-E62A33569B19}"/>
              </a:ext>
            </a:extLst>
          </p:cNvPr>
          <p:cNvSpPr txBox="1"/>
          <p:nvPr/>
        </p:nvSpPr>
        <p:spPr>
          <a:xfrm>
            <a:off x="107504" y="836613"/>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回归的评价指标</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6" name="图片 5">
            <a:extLst>
              <a:ext uri="{FF2B5EF4-FFF2-40B4-BE49-F238E27FC236}">
                <a16:creationId xmlns:a16="http://schemas.microsoft.com/office/drawing/2014/main" id="{10740202-7279-40A3-B393-54832DA3A456}"/>
              </a:ext>
            </a:extLst>
          </p:cNvPr>
          <p:cNvPicPr>
            <a:picLocks noChangeAspect="1"/>
          </p:cNvPicPr>
          <p:nvPr/>
        </p:nvPicPr>
        <p:blipFill>
          <a:blip r:embed="rId2"/>
          <a:stretch>
            <a:fillRect/>
          </a:stretch>
        </p:blipFill>
        <p:spPr>
          <a:xfrm>
            <a:off x="251520" y="1687907"/>
            <a:ext cx="8640960" cy="4161938"/>
          </a:xfrm>
          <a:prstGeom prst="rect">
            <a:avLst/>
          </a:prstGeom>
        </p:spPr>
      </p:pic>
    </p:spTree>
    <p:extLst>
      <p:ext uri="{BB962C8B-B14F-4D97-AF65-F5344CB8AC3E}">
        <p14:creationId xmlns:p14="http://schemas.microsoft.com/office/powerpoint/2010/main" val="2839679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923C5-0D11-41DA-8243-D50BCA4B89DC}"/>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7.2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线性回归</a:t>
            </a:r>
            <a:endParaRPr lang="en-US"/>
          </a:p>
        </p:txBody>
      </p:sp>
      <p:sp>
        <p:nvSpPr>
          <p:cNvPr id="5" name="文本框 4">
            <a:extLst>
              <a:ext uri="{FF2B5EF4-FFF2-40B4-BE49-F238E27FC236}">
                <a16:creationId xmlns:a16="http://schemas.microsoft.com/office/drawing/2014/main" id="{642A5ABC-D8B6-42A7-A21E-E62A33569B19}"/>
              </a:ext>
            </a:extLst>
          </p:cNvPr>
          <p:cNvSpPr txBox="1"/>
          <p:nvPr/>
        </p:nvSpPr>
        <p:spPr>
          <a:xfrm>
            <a:off x="107504" y="836613"/>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回归的评价指标</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7" name="图片 6">
            <a:extLst>
              <a:ext uri="{FF2B5EF4-FFF2-40B4-BE49-F238E27FC236}">
                <a16:creationId xmlns:a16="http://schemas.microsoft.com/office/drawing/2014/main" id="{859619B8-3CC9-4E4E-B3C2-FDAAF65E93A9}"/>
              </a:ext>
            </a:extLst>
          </p:cNvPr>
          <p:cNvPicPr>
            <a:picLocks noChangeAspect="1"/>
          </p:cNvPicPr>
          <p:nvPr/>
        </p:nvPicPr>
        <p:blipFill>
          <a:blip r:embed="rId2"/>
          <a:stretch>
            <a:fillRect/>
          </a:stretch>
        </p:blipFill>
        <p:spPr>
          <a:xfrm>
            <a:off x="-12688" y="1484784"/>
            <a:ext cx="8617136" cy="4547761"/>
          </a:xfrm>
          <a:prstGeom prst="rect">
            <a:avLst/>
          </a:prstGeom>
        </p:spPr>
      </p:pic>
    </p:spTree>
    <p:extLst>
      <p:ext uri="{BB962C8B-B14F-4D97-AF65-F5344CB8AC3E}">
        <p14:creationId xmlns:p14="http://schemas.microsoft.com/office/powerpoint/2010/main" val="378956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lang="zh-CN" altLang="en-US" b="1">
                <a:solidFill>
                  <a:srgbClr val="FFFFFF"/>
                </a:solidFill>
                <a:latin typeface="黑体" panose="02010609060101010101" pitchFamily="49" charset="-122"/>
                <a:ea typeface="黑体" panose="02010609060101010101" pitchFamily="49" charset="-122"/>
              </a:rPr>
              <a:t>逻辑</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回归</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1043608" y="1124744"/>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a:lnSpc>
                <a:spcPct val="160000"/>
              </a:lnSpc>
              <a:buFont typeface="Wingdings" panose="05000000000000000000" pitchFamily="2" charset="2"/>
              <a:buChar char="q"/>
            </a:pPr>
            <a:r>
              <a:rPr lang="en-US" altLang="zh-CN" kern="0">
                <a:latin typeface="Times New Roman" panose="02020603050405020304" pitchFamily="18" charset="0"/>
              </a:rPr>
              <a:t>7.3.1  </a:t>
            </a:r>
            <a:r>
              <a:rPr lang="zh-CN" altLang="en-US" kern="0">
                <a:latin typeface="Times New Roman" panose="02020603050405020304" pitchFamily="18" charset="0"/>
              </a:rPr>
              <a:t>分类问题</a:t>
            </a:r>
            <a:endParaRPr lang="en-US" altLang="zh-CN" kern="0">
              <a:latin typeface="Times New Roman" panose="02020603050405020304" pitchFamily="18" charset="0"/>
            </a:endParaRPr>
          </a:p>
          <a:p>
            <a:pPr>
              <a:lnSpc>
                <a:spcPct val="160000"/>
              </a:lnSpc>
              <a:buFont typeface="Wingdings" panose="05000000000000000000" pitchFamily="2" charset="2"/>
              <a:buChar char="q"/>
            </a:pPr>
            <a:r>
              <a:rPr lang="en-US" altLang="zh-CN" kern="0">
                <a:latin typeface="Times New Roman" panose="02020603050405020304" pitchFamily="18" charset="0"/>
              </a:rPr>
              <a:t>7.3.2  Sigmoid</a:t>
            </a:r>
            <a:r>
              <a:rPr lang="zh-CN" altLang="en-US" kern="0">
                <a:latin typeface="Times New Roman" panose="02020603050405020304" pitchFamily="18" charset="0"/>
              </a:rPr>
              <a:t>函数</a:t>
            </a:r>
          </a:p>
          <a:p>
            <a:pPr>
              <a:lnSpc>
                <a:spcPct val="160000"/>
              </a:lnSpc>
              <a:buFont typeface="Wingdings" panose="05000000000000000000" pitchFamily="2" charset="2"/>
              <a:buChar char="q"/>
            </a:pPr>
            <a:r>
              <a:rPr lang="en-US" altLang="zh-CN" kern="0">
                <a:latin typeface="Times New Roman" panose="02020603050405020304" pitchFamily="18" charset="0"/>
              </a:rPr>
              <a:t>7.3.3  </a:t>
            </a:r>
            <a:r>
              <a:rPr lang="zh-CN" altLang="en-US" kern="0">
                <a:latin typeface="Times New Roman" panose="02020603050405020304" pitchFamily="18" charset="0"/>
              </a:rPr>
              <a:t>逻辑回归求解</a:t>
            </a:r>
          </a:p>
        </p:txBody>
      </p:sp>
    </p:spTree>
    <p:extLst>
      <p:ext uri="{BB962C8B-B14F-4D97-AF65-F5344CB8AC3E}">
        <p14:creationId xmlns:p14="http://schemas.microsoft.com/office/powerpoint/2010/main" val="194096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lang="zh-CN" altLang="en-US" b="1">
                <a:solidFill>
                  <a:srgbClr val="FFFFFF"/>
                </a:solidFill>
                <a:latin typeface="黑体" panose="02010609060101010101" pitchFamily="49" charset="-122"/>
                <a:ea typeface="黑体" panose="02010609060101010101" pitchFamily="49" charset="-122"/>
              </a:rPr>
              <a:t>逻辑</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回归</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1043608" y="1124744"/>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05E39456-E87D-47AD-A6FA-BDB1677B3D35}"/>
              </a:ext>
            </a:extLst>
          </p:cNvPr>
          <p:cNvSpPr txBox="1"/>
          <p:nvPr/>
        </p:nvSpPr>
        <p:spPr>
          <a:xfrm>
            <a:off x="323528" y="975454"/>
            <a:ext cx="8111380" cy="1077218"/>
          </a:xfrm>
          <a:prstGeom prst="rect">
            <a:avLst/>
          </a:prstGeom>
          <a:noFill/>
        </p:spPr>
        <p:txBody>
          <a:bodyPr wrap="square">
            <a:spAutoFit/>
          </a:bodyPr>
          <a:lstStyle/>
          <a:p>
            <a:pPr>
              <a:defRPr/>
            </a:pPr>
            <a:r>
              <a:rPr lang="zh-CN" altLang="en-US" sz="3200" kern="0">
                <a:latin typeface="Times New Roman" panose="02020603050405020304" pitchFamily="18" charset="0"/>
              </a:rPr>
              <a:t>分类问题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8" name="图片 7">
            <a:extLst>
              <a:ext uri="{FF2B5EF4-FFF2-40B4-BE49-F238E27FC236}">
                <a16:creationId xmlns:a16="http://schemas.microsoft.com/office/drawing/2014/main" id="{1971898A-6B79-46DC-B434-BD8B819B819E}"/>
              </a:ext>
            </a:extLst>
          </p:cNvPr>
          <p:cNvPicPr>
            <a:picLocks noChangeAspect="1"/>
          </p:cNvPicPr>
          <p:nvPr/>
        </p:nvPicPr>
        <p:blipFill>
          <a:blip r:embed="rId2"/>
          <a:stretch>
            <a:fillRect/>
          </a:stretch>
        </p:blipFill>
        <p:spPr>
          <a:xfrm>
            <a:off x="382737" y="1880865"/>
            <a:ext cx="8568952" cy="3888432"/>
          </a:xfrm>
          <a:prstGeom prst="rect">
            <a:avLst/>
          </a:prstGeom>
        </p:spPr>
      </p:pic>
    </p:spTree>
    <p:extLst>
      <p:ext uri="{BB962C8B-B14F-4D97-AF65-F5344CB8AC3E}">
        <p14:creationId xmlns:p14="http://schemas.microsoft.com/office/powerpoint/2010/main" val="27895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lang="zh-CN" altLang="en-US" b="1">
                <a:solidFill>
                  <a:srgbClr val="FFFFFF"/>
                </a:solidFill>
                <a:latin typeface="黑体" panose="02010609060101010101" pitchFamily="49" charset="-122"/>
                <a:ea typeface="黑体" panose="02010609060101010101" pitchFamily="49" charset="-122"/>
              </a:rPr>
              <a:t>逻辑</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回归</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1043608" y="1124744"/>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05E39456-E87D-47AD-A6FA-BDB1677B3D35}"/>
              </a:ext>
            </a:extLst>
          </p:cNvPr>
          <p:cNvSpPr txBox="1"/>
          <p:nvPr/>
        </p:nvSpPr>
        <p:spPr>
          <a:xfrm>
            <a:off x="107504" y="997657"/>
            <a:ext cx="8111380" cy="1077218"/>
          </a:xfrm>
          <a:prstGeom prst="rect">
            <a:avLst/>
          </a:prstGeom>
          <a:noFill/>
        </p:spPr>
        <p:txBody>
          <a:bodyPr wrap="square">
            <a:spAutoFit/>
          </a:bodyPr>
          <a:lstStyle/>
          <a:p>
            <a:pPr>
              <a:defRPr/>
            </a:pPr>
            <a:r>
              <a:rPr lang="zh-CN" altLang="en-US" sz="3200" kern="0">
                <a:latin typeface="Times New Roman" panose="02020603050405020304" pitchFamily="18" charset="0"/>
              </a:rPr>
              <a:t>分类问题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6" name="图片 5">
            <a:extLst>
              <a:ext uri="{FF2B5EF4-FFF2-40B4-BE49-F238E27FC236}">
                <a16:creationId xmlns:a16="http://schemas.microsoft.com/office/drawing/2014/main" id="{CC62CDFB-A723-4C80-9000-A2943DA195AD}"/>
              </a:ext>
            </a:extLst>
          </p:cNvPr>
          <p:cNvPicPr>
            <a:picLocks noChangeAspect="1"/>
          </p:cNvPicPr>
          <p:nvPr/>
        </p:nvPicPr>
        <p:blipFill>
          <a:blip r:embed="rId2"/>
          <a:stretch>
            <a:fillRect/>
          </a:stretch>
        </p:blipFill>
        <p:spPr>
          <a:xfrm>
            <a:off x="514970" y="2060848"/>
            <a:ext cx="8207970" cy="3808503"/>
          </a:xfrm>
          <a:prstGeom prst="rect">
            <a:avLst/>
          </a:prstGeom>
        </p:spPr>
      </p:pic>
    </p:spTree>
    <p:extLst>
      <p:ext uri="{BB962C8B-B14F-4D97-AF65-F5344CB8AC3E}">
        <p14:creationId xmlns:p14="http://schemas.microsoft.com/office/powerpoint/2010/main" val="266419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lang="zh-CN" altLang="en-US" b="1">
                <a:solidFill>
                  <a:srgbClr val="FFFFFF"/>
                </a:solidFill>
                <a:latin typeface="黑体" panose="02010609060101010101" pitchFamily="49" charset="-122"/>
                <a:ea typeface="黑体" panose="02010609060101010101" pitchFamily="49" charset="-122"/>
              </a:rPr>
              <a:t>逻辑</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回归</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1043608" y="1124744"/>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05E39456-E87D-47AD-A6FA-BDB1677B3D35}"/>
              </a:ext>
            </a:extLst>
          </p:cNvPr>
          <p:cNvSpPr txBox="1"/>
          <p:nvPr/>
        </p:nvSpPr>
        <p:spPr>
          <a:xfrm>
            <a:off x="179512" y="980728"/>
            <a:ext cx="8111380" cy="1569660"/>
          </a:xfrm>
          <a:prstGeom prst="rect">
            <a:avLst/>
          </a:prstGeom>
          <a:noFill/>
        </p:spPr>
        <p:txBody>
          <a:bodyPr wrap="square">
            <a:spAutoFit/>
          </a:bodyPr>
          <a:lstStyle/>
          <a:p>
            <a:pPr>
              <a:defRPr/>
            </a:pPr>
            <a:r>
              <a:rPr lang="zh-CN" altLang="en-US" sz="3200" kern="0">
                <a:latin typeface="Times New Roman" panose="02020603050405020304" pitchFamily="18" charset="0"/>
              </a:rPr>
              <a:t>分类问题</a:t>
            </a:r>
          </a:p>
          <a:p>
            <a:pPr>
              <a:defRPr/>
            </a:pPr>
            <a:endParaRPr lang="zh-CN" altLang="en-US" sz="3200" kern="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pic>
        <p:nvPicPr>
          <p:cNvPr id="8" name="图片 7">
            <a:extLst>
              <a:ext uri="{FF2B5EF4-FFF2-40B4-BE49-F238E27FC236}">
                <a16:creationId xmlns:a16="http://schemas.microsoft.com/office/drawing/2014/main" id="{4C8C38FB-FFFA-48FF-B57A-BF6BF0E6AC6E}"/>
              </a:ext>
            </a:extLst>
          </p:cNvPr>
          <p:cNvPicPr>
            <a:picLocks noChangeAspect="1"/>
          </p:cNvPicPr>
          <p:nvPr/>
        </p:nvPicPr>
        <p:blipFill>
          <a:blip r:embed="rId2"/>
          <a:stretch>
            <a:fillRect/>
          </a:stretch>
        </p:blipFill>
        <p:spPr>
          <a:xfrm>
            <a:off x="539552" y="2111464"/>
            <a:ext cx="7895356" cy="3760076"/>
          </a:xfrm>
          <a:prstGeom prst="rect">
            <a:avLst/>
          </a:prstGeom>
        </p:spPr>
      </p:pic>
    </p:spTree>
    <p:extLst>
      <p:ext uri="{BB962C8B-B14F-4D97-AF65-F5344CB8AC3E}">
        <p14:creationId xmlns:p14="http://schemas.microsoft.com/office/powerpoint/2010/main" val="24713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0539-A99A-4B40-83F1-011C3E0CFABA}"/>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内容占位符 2">
            <a:extLst>
              <a:ext uri="{FF2B5EF4-FFF2-40B4-BE49-F238E27FC236}">
                <a16:creationId xmlns:a16="http://schemas.microsoft.com/office/drawing/2014/main" id="{796E90FD-0500-4C4E-BB34-A4CA20CB7252}"/>
              </a:ext>
            </a:extLst>
          </p:cNvPr>
          <p:cNvSpPr>
            <a:spLocks noGrp="1"/>
          </p:cNvSpPr>
          <p:nvPr>
            <p:ph idx="1"/>
          </p:nvPr>
        </p:nvSpPr>
        <p:spPr/>
        <p:txBody>
          <a:bodyPr/>
          <a:lstStyle/>
          <a:p>
            <a:pPr marL="0" indent="0">
              <a:buNone/>
            </a:pPr>
            <a:r>
              <a:rPr lang="zh-CN" altLang="en-US"/>
              <a:t>什么是机器学习？</a:t>
            </a:r>
            <a:endParaRPr lang="en-US" altLang="zh-CN"/>
          </a:p>
          <a:p>
            <a:pPr marL="0" indent="0">
              <a:buNone/>
            </a:pPr>
            <a:r>
              <a:rPr lang="en-US"/>
              <a:t>Samuel</a:t>
            </a:r>
            <a:r>
              <a:rPr lang="zh-CN" altLang="en-US"/>
              <a:t>对机器学习的定义：在进行特定编程的情况下，给予计算机学习能力的领域。</a:t>
            </a:r>
            <a:endParaRPr lang="en-US"/>
          </a:p>
        </p:txBody>
      </p:sp>
      <p:grpSp>
        <p:nvGrpSpPr>
          <p:cNvPr id="4" name="Group 152">
            <a:extLst>
              <a:ext uri="{FF2B5EF4-FFF2-40B4-BE49-F238E27FC236}">
                <a16:creationId xmlns:a16="http://schemas.microsoft.com/office/drawing/2014/main" id="{BAC5FE0F-1015-43D9-B168-A8F477482A6A}"/>
              </a:ext>
            </a:extLst>
          </p:cNvPr>
          <p:cNvGrpSpPr>
            <a:grpSpLocks/>
          </p:cNvGrpSpPr>
          <p:nvPr/>
        </p:nvGrpSpPr>
        <p:grpSpPr bwMode="auto">
          <a:xfrm>
            <a:off x="2987824" y="2996952"/>
            <a:ext cx="2667000" cy="2667000"/>
            <a:chOff x="1555" y="1968"/>
            <a:chExt cx="2160" cy="2160"/>
          </a:xfrm>
        </p:grpSpPr>
        <p:grpSp>
          <p:nvGrpSpPr>
            <p:cNvPr id="5" name="Group 8">
              <a:extLst>
                <a:ext uri="{FF2B5EF4-FFF2-40B4-BE49-F238E27FC236}">
                  <a16:creationId xmlns:a16="http://schemas.microsoft.com/office/drawing/2014/main" id="{BDDD65BB-CE4C-4F3F-BF83-2F31C1717174}"/>
                </a:ext>
              </a:extLst>
            </p:cNvPr>
            <p:cNvGrpSpPr>
              <a:grpSpLocks/>
            </p:cNvGrpSpPr>
            <p:nvPr/>
          </p:nvGrpSpPr>
          <p:grpSpPr bwMode="auto">
            <a:xfrm>
              <a:off x="1828" y="1968"/>
              <a:ext cx="270" cy="2160"/>
              <a:chOff x="720" y="0"/>
              <a:chExt cx="576" cy="4608"/>
            </a:xfrm>
          </p:grpSpPr>
          <p:sp>
            <p:nvSpPr>
              <p:cNvPr id="141" name="Rectangle 9">
                <a:extLst>
                  <a:ext uri="{FF2B5EF4-FFF2-40B4-BE49-F238E27FC236}">
                    <a16:creationId xmlns:a16="http://schemas.microsoft.com/office/drawing/2014/main" id="{EA552F5A-F58B-4376-BDEF-A0BC51D72DE9}"/>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42" name="Rectangle 10">
                <a:extLst>
                  <a:ext uri="{FF2B5EF4-FFF2-40B4-BE49-F238E27FC236}">
                    <a16:creationId xmlns:a16="http://schemas.microsoft.com/office/drawing/2014/main" id="{1BED8AC8-E449-4BCE-8E5D-05A5323CF9DC}"/>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43" name="Rectangle 11">
                <a:extLst>
                  <a:ext uri="{FF2B5EF4-FFF2-40B4-BE49-F238E27FC236}">
                    <a16:creationId xmlns:a16="http://schemas.microsoft.com/office/drawing/2014/main" id="{438764C7-972B-4460-A3DE-0E45C401DB6F}"/>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44" name="Rectangle 12">
                <a:extLst>
                  <a:ext uri="{FF2B5EF4-FFF2-40B4-BE49-F238E27FC236}">
                    <a16:creationId xmlns:a16="http://schemas.microsoft.com/office/drawing/2014/main" id="{88B945FB-9735-4090-8791-155DFDBD3A65}"/>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45" name="Rectangle 13">
                <a:extLst>
                  <a:ext uri="{FF2B5EF4-FFF2-40B4-BE49-F238E27FC236}">
                    <a16:creationId xmlns:a16="http://schemas.microsoft.com/office/drawing/2014/main" id="{68EAAF55-8E0B-4B3B-801D-ADF56041914E}"/>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46" name="Rectangle 14">
                <a:extLst>
                  <a:ext uri="{FF2B5EF4-FFF2-40B4-BE49-F238E27FC236}">
                    <a16:creationId xmlns:a16="http://schemas.microsoft.com/office/drawing/2014/main" id="{2E543ED0-1CA7-469C-AAE7-0675D60C9E55}"/>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47" name="Rectangle 15">
                <a:extLst>
                  <a:ext uri="{FF2B5EF4-FFF2-40B4-BE49-F238E27FC236}">
                    <a16:creationId xmlns:a16="http://schemas.microsoft.com/office/drawing/2014/main" id="{B48D662E-00AD-4218-94ED-148A6416F465}"/>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48" name="Rectangle 16">
                <a:extLst>
                  <a:ext uri="{FF2B5EF4-FFF2-40B4-BE49-F238E27FC236}">
                    <a16:creationId xmlns:a16="http://schemas.microsoft.com/office/drawing/2014/main" id="{EAF65756-CC41-4C38-99CB-D09E3D6F6FFB}"/>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6" name="Group 17">
              <a:extLst>
                <a:ext uri="{FF2B5EF4-FFF2-40B4-BE49-F238E27FC236}">
                  <a16:creationId xmlns:a16="http://schemas.microsoft.com/office/drawing/2014/main" id="{44291358-7B20-4B08-A175-67FC221F02EE}"/>
                </a:ext>
              </a:extLst>
            </p:cNvPr>
            <p:cNvGrpSpPr>
              <a:grpSpLocks/>
            </p:cNvGrpSpPr>
            <p:nvPr/>
          </p:nvGrpSpPr>
          <p:grpSpPr bwMode="auto">
            <a:xfrm rot="10800000">
              <a:off x="2098" y="1968"/>
              <a:ext cx="269" cy="2160"/>
              <a:chOff x="720" y="0"/>
              <a:chExt cx="576" cy="4608"/>
            </a:xfrm>
          </p:grpSpPr>
          <p:sp>
            <p:nvSpPr>
              <p:cNvPr id="133" name="Rectangle 18">
                <a:extLst>
                  <a:ext uri="{FF2B5EF4-FFF2-40B4-BE49-F238E27FC236}">
                    <a16:creationId xmlns:a16="http://schemas.microsoft.com/office/drawing/2014/main" id="{12FA0F8F-6787-4606-A4D0-C63F819DC382}"/>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34" name="Rectangle 19">
                <a:extLst>
                  <a:ext uri="{FF2B5EF4-FFF2-40B4-BE49-F238E27FC236}">
                    <a16:creationId xmlns:a16="http://schemas.microsoft.com/office/drawing/2014/main" id="{C82A862E-9BA2-41F3-A13D-A2420E4E42B1}"/>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35" name="Rectangle 20">
                <a:extLst>
                  <a:ext uri="{FF2B5EF4-FFF2-40B4-BE49-F238E27FC236}">
                    <a16:creationId xmlns:a16="http://schemas.microsoft.com/office/drawing/2014/main" id="{5E7D051C-1EF4-4C67-9FCC-357B74319AA4}"/>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36" name="Rectangle 21">
                <a:extLst>
                  <a:ext uri="{FF2B5EF4-FFF2-40B4-BE49-F238E27FC236}">
                    <a16:creationId xmlns:a16="http://schemas.microsoft.com/office/drawing/2014/main" id="{86ECAF2A-B3B6-4D9E-8643-5B44E2FF8FE7}"/>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37" name="Rectangle 22">
                <a:extLst>
                  <a:ext uri="{FF2B5EF4-FFF2-40B4-BE49-F238E27FC236}">
                    <a16:creationId xmlns:a16="http://schemas.microsoft.com/office/drawing/2014/main" id="{86C9FE81-4AA1-45FF-A17D-5A4E21A85A26}"/>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38" name="Rectangle 23">
                <a:extLst>
                  <a:ext uri="{FF2B5EF4-FFF2-40B4-BE49-F238E27FC236}">
                    <a16:creationId xmlns:a16="http://schemas.microsoft.com/office/drawing/2014/main" id="{1EF856FF-B6A4-4F7B-9E41-B67B3447B4CB}"/>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39" name="Rectangle 24">
                <a:extLst>
                  <a:ext uri="{FF2B5EF4-FFF2-40B4-BE49-F238E27FC236}">
                    <a16:creationId xmlns:a16="http://schemas.microsoft.com/office/drawing/2014/main" id="{B6BA4336-BEEC-4731-B723-F7FBA04A0E8C}"/>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40" name="Rectangle 25">
                <a:extLst>
                  <a:ext uri="{FF2B5EF4-FFF2-40B4-BE49-F238E27FC236}">
                    <a16:creationId xmlns:a16="http://schemas.microsoft.com/office/drawing/2014/main" id="{6AD5BC2D-7D1E-4F96-93AF-28498AF37308}"/>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7" name="Group 26">
              <a:extLst>
                <a:ext uri="{FF2B5EF4-FFF2-40B4-BE49-F238E27FC236}">
                  <a16:creationId xmlns:a16="http://schemas.microsoft.com/office/drawing/2014/main" id="{782B49AE-3CD8-4346-A8F5-86AFB5DDE178}"/>
                </a:ext>
              </a:extLst>
            </p:cNvPr>
            <p:cNvGrpSpPr>
              <a:grpSpLocks/>
            </p:cNvGrpSpPr>
            <p:nvPr/>
          </p:nvGrpSpPr>
          <p:grpSpPr bwMode="auto">
            <a:xfrm>
              <a:off x="2367" y="1968"/>
              <a:ext cx="270" cy="2160"/>
              <a:chOff x="720" y="0"/>
              <a:chExt cx="576" cy="4608"/>
            </a:xfrm>
          </p:grpSpPr>
          <p:sp>
            <p:nvSpPr>
              <p:cNvPr id="125" name="Rectangle 27">
                <a:extLst>
                  <a:ext uri="{FF2B5EF4-FFF2-40B4-BE49-F238E27FC236}">
                    <a16:creationId xmlns:a16="http://schemas.microsoft.com/office/drawing/2014/main" id="{34464D04-B196-49F3-943B-28F1D4748E5B}"/>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26" name="Rectangle 28">
                <a:extLst>
                  <a:ext uri="{FF2B5EF4-FFF2-40B4-BE49-F238E27FC236}">
                    <a16:creationId xmlns:a16="http://schemas.microsoft.com/office/drawing/2014/main" id="{0C888041-499F-4859-AF1F-4488307529C7}"/>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27" name="Rectangle 29">
                <a:extLst>
                  <a:ext uri="{FF2B5EF4-FFF2-40B4-BE49-F238E27FC236}">
                    <a16:creationId xmlns:a16="http://schemas.microsoft.com/office/drawing/2014/main" id="{1D40E45F-C185-4D78-8EEE-BBC606201ABF}"/>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28" name="Rectangle 30">
                <a:extLst>
                  <a:ext uri="{FF2B5EF4-FFF2-40B4-BE49-F238E27FC236}">
                    <a16:creationId xmlns:a16="http://schemas.microsoft.com/office/drawing/2014/main" id="{0F5DE696-4EE2-4E60-AA30-4A2813061BA2}"/>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29" name="Rectangle 31">
                <a:extLst>
                  <a:ext uri="{FF2B5EF4-FFF2-40B4-BE49-F238E27FC236}">
                    <a16:creationId xmlns:a16="http://schemas.microsoft.com/office/drawing/2014/main" id="{8EEA34BB-175C-4369-A2C7-757C7C31B25C}"/>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30" name="Rectangle 32">
                <a:extLst>
                  <a:ext uri="{FF2B5EF4-FFF2-40B4-BE49-F238E27FC236}">
                    <a16:creationId xmlns:a16="http://schemas.microsoft.com/office/drawing/2014/main" id="{1BC6F650-D733-4C35-8396-80291294BFD8}"/>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31" name="Rectangle 33">
                <a:extLst>
                  <a:ext uri="{FF2B5EF4-FFF2-40B4-BE49-F238E27FC236}">
                    <a16:creationId xmlns:a16="http://schemas.microsoft.com/office/drawing/2014/main" id="{6CC0C75E-C21B-4247-82BD-0EFFCB925DB0}"/>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32" name="Rectangle 34">
                <a:extLst>
                  <a:ext uri="{FF2B5EF4-FFF2-40B4-BE49-F238E27FC236}">
                    <a16:creationId xmlns:a16="http://schemas.microsoft.com/office/drawing/2014/main" id="{79FBC9AB-91B9-4BB9-864A-E3909E4C79F0}"/>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8" name="Group 35">
              <a:extLst>
                <a:ext uri="{FF2B5EF4-FFF2-40B4-BE49-F238E27FC236}">
                  <a16:creationId xmlns:a16="http://schemas.microsoft.com/office/drawing/2014/main" id="{DF1B493D-2153-45E1-B6B1-9B2B30E1E8F3}"/>
                </a:ext>
              </a:extLst>
            </p:cNvPr>
            <p:cNvGrpSpPr>
              <a:grpSpLocks/>
            </p:cNvGrpSpPr>
            <p:nvPr/>
          </p:nvGrpSpPr>
          <p:grpSpPr bwMode="auto">
            <a:xfrm rot="10800000">
              <a:off x="2637" y="1968"/>
              <a:ext cx="269" cy="2160"/>
              <a:chOff x="720" y="0"/>
              <a:chExt cx="576" cy="4608"/>
            </a:xfrm>
          </p:grpSpPr>
          <p:sp>
            <p:nvSpPr>
              <p:cNvPr id="117" name="Rectangle 36">
                <a:extLst>
                  <a:ext uri="{FF2B5EF4-FFF2-40B4-BE49-F238E27FC236}">
                    <a16:creationId xmlns:a16="http://schemas.microsoft.com/office/drawing/2014/main" id="{1EA9DA0B-85C1-4EBB-8559-FC94B19F511B}"/>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18" name="Rectangle 37">
                <a:extLst>
                  <a:ext uri="{FF2B5EF4-FFF2-40B4-BE49-F238E27FC236}">
                    <a16:creationId xmlns:a16="http://schemas.microsoft.com/office/drawing/2014/main" id="{3BAFC211-AF29-4574-9148-104FD2A4514E}"/>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19" name="Rectangle 38">
                <a:extLst>
                  <a:ext uri="{FF2B5EF4-FFF2-40B4-BE49-F238E27FC236}">
                    <a16:creationId xmlns:a16="http://schemas.microsoft.com/office/drawing/2014/main" id="{5FF760E5-8CF4-44EA-9DCA-5AC28222166C}"/>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20" name="Rectangle 39">
                <a:extLst>
                  <a:ext uri="{FF2B5EF4-FFF2-40B4-BE49-F238E27FC236}">
                    <a16:creationId xmlns:a16="http://schemas.microsoft.com/office/drawing/2014/main" id="{3848A760-D5E9-4394-856D-4CC9027CBAE5}"/>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21" name="Rectangle 40">
                <a:extLst>
                  <a:ext uri="{FF2B5EF4-FFF2-40B4-BE49-F238E27FC236}">
                    <a16:creationId xmlns:a16="http://schemas.microsoft.com/office/drawing/2014/main" id="{8C99EAE2-5991-4334-A6C1-F27CAC787327}"/>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22" name="Rectangle 41">
                <a:extLst>
                  <a:ext uri="{FF2B5EF4-FFF2-40B4-BE49-F238E27FC236}">
                    <a16:creationId xmlns:a16="http://schemas.microsoft.com/office/drawing/2014/main" id="{1D309F34-6D3E-4376-9C1B-B55B57459800}"/>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23" name="Rectangle 42">
                <a:extLst>
                  <a:ext uri="{FF2B5EF4-FFF2-40B4-BE49-F238E27FC236}">
                    <a16:creationId xmlns:a16="http://schemas.microsoft.com/office/drawing/2014/main" id="{E3956F4A-049E-4E07-8F75-193020BA8E51}"/>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24" name="Rectangle 43">
                <a:extLst>
                  <a:ext uri="{FF2B5EF4-FFF2-40B4-BE49-F238E27FC236}">
                    <a16:creationId xmlns:a16="http://schemas.microsoft.com/office/drawing/2014/main" id="{06E79ADE-F73B-487D-BA91-49771CDCF78B}"/>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9" name="Group 44">
              <a:extLst>
                <a:ext uri="{FF2B5EF4-FFF2-40B4-BE49-F238E27FC236}">
                  <a16:creationId xmlns:a16="http://schemas.microsoft.com/office/drawing/2014/main" id="{16203112-D332-4ACA-AEB4-63BD4929ABDD}"/>
                </a:ext>
              </a:extLst>
            </p:cNvPr>
            <p:cNvGrpSpPr>
              <a:grpSpLocks/>
            </p:cNvGrpSpPr>
            <p:nvPr/>
          </p:nvGrpSpPr>
          <p:grpSpPr bwMode="auto">
            <a:xfrm>
              <a:off x="2906" y="1968"/>
              <a:ext cx="270" cy="2160"/>
              <a:chOff x="720" y="0"/>
              <a:chExt cx="576" cy="4608"/>
            </a:xfrm>
          </p:grpSpPr>
          <p:sp>
            <p:nvSpPr>
              <p:cNvPr id="109" name="Rectangle 45">
                <a:extLst>
                  <a:ext uri="{FF2B5EF4-FFF2-40B4-BE49-F238E27FC236}">
                    <a16:creationId xmlns:a16="http://schemas.microsoft.com/office/drawing/2014/main" id="{AED92E01-41C4-472D-9877-BF16F8A5CDF3}"/>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10" name="Rectangle 46">
                <a:extLst>
                  <a:ext uri="{FF2B5EF4-FFF2-40B4-BE49-F238E27FC236}">
                    <a16:creationId xmlns:a16="http://schemas.microsoft.com/office/drawing/2014/main" id="{3742276C-0676-455A-9122-25B213C5FE9A}"/>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11" name="Rectangle 47">
                <a:extLst>
                  <a:ext uri="{FF2B5EF4-FFF2-40B4-BE49-F238E27FC236}">
                    <a16:creationId xmlns:a16="http://schemas.microsoft.com/office/drawing/2014/main" id="{A372F3E9-3540-4604-8663-902307417328}"/>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12" name="Rectangle 48">
                <a:extLst>
                  <a:ext uri="{FF2B5EF4-FFF2-40B4-BE49-F238E27FC236}">
                    <a16:creationId xmlns:a16="http://schemas.microsoft.com/office/drawing/2014/main" id="{0F4DF55F-21B3-40D4-86D4-017591354D15}"/>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13" name="Rectangle 49">
                <a:extLst>
                  <a:ext uri="{FF2B5EF4-FFF2-40B4-BE49-F238E27FC236}">
                    <a16:creationId xmlns:a16="http://schemas.microsoft.com/office/drawing/2014/main" id="{52031311-EE1E-4586-9A9A-6CB4301B9DFC}"/>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14" name="Rectangle 50">
                <a:extLst>
                  <a:ext uri="{FF2B5EF4-FFF2-40B4-BE49-F238E27FC236}">
                    <a16:creationId xmlns:a16="http://schemas.microsoft.com/office/drawing/2014/main" id="{647F5683-2802-40E5-96C4-570401C92ED0}"/>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15" name="Rectangle 51">
                <a:extLst>
                  <a:ext uri="{FF2B5EF4-FFF2-40B4-BE49-F238E27FC236}">
                    <a16:creationId xmlns:a16="http://schemas.microsoft.com/office/drawing/2014/main" id="{D46EE011-F866-4374-8885-B28ABF4AC8D4}"/>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16" name="Rectangle 52">
                <a:extLst>
                  <a:ext uri="{FF2B5EF4-FFF2-40B4-BE49-F238E27FC236}">
                    <a16:creationId xmlns:a16="http://schemas.microsoft.com/office/drawing/2014/main" id="{01E23C10-FA3E-4D63-8302-0288CD373E0C}"/>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0" name="Group 53">
              <a:extLst>
                <a:ext uri="{FF2B5EF4-FFF2-40B4-BE49-F238E27FC236}">
                  <a16:creationId xmlns:a16="http://schemas.microsoft.com/office/drawing/2014/main" id="{E2BE7770-C8E3-43D5-AC09-2E61CAFF4FA3}"/>
                </a:ext>
              </a:extLst>
            </p:cNvPr>
            <p:cNvGrpSpPr>
              <a:grpSpLocks/>
            </p:cNvGrpSpPr>
            <p:nvPr/>
          </p:nvGrpSpPr>
          <p:grpSpPr bwMode="auto">
            <a:xfrm rot="10800000">
              <a:off x="3176" y="1968"/>
              <a:ext cx="269" cy="2160"/>
              <a:chOff x="720" y="0"/>
              <a:chExt cx="576" cy="4608"/>
            </a:xfrm>
          </p:grpSpPr>
          <p:sp>
            <p:nvSpPr>
              <p:cNvPr id="101" name="Rectangle 54">
                <a:extLst>
                  <a:ext uri="{FF2B5EF4-FFF2-40B4-BE49-F238E27FC236}">
                    <a16:creationId xmlns:a16="http://schemas.microsoft.com/office/drawing/2014/main" id="{11576816-1A30-452F-92D1-EEEA7B5A0A4A}"/>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02" name="Rectangle 55">
                <a:extLst>
                  <a:ext uri="{FF2B5EF4-FFF2-40B4-BE49-F238E27FC236}">
                    <a16:creationId xmlns:a16="http://schemas.microsoft.com/office/drawing/2014/main" id="{F2AEBF24-233E-459D-94B2-5FEFE5CE23D8}"/>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03" name="Rectangle 56">
                <a:extLst>
                  <a:ext uri="{FF2B5EF4-FFF2-40B4-BE49-F238E27FC236}">
                    <a16:creationId xmlns:a16="http://schemas.microsoft.com/office/drawing/2014/main" id="{7A4AE10A-4A5C-4C4A-8622-B4E236D3604D}"/>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04" name="Rectangle 57">
                <a:extLst>
                  <a:ext uri="{FF2B5EF4-FFF2-40B4-BE49-F238E27FC236}">
                    <a16:creationId xmlns:a16="http://schemas.microsoft.com/office/drawing/2014/main" id="{752EA7DB-C132-489A-A295-41FB84EC73D5}"/>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05" name="Rectangle 58">
                <a:extLst>
                  <a:ext uri="{FF2B5EF4-FFF2-40B4-BE49-F238E27FC236}">
                    <a16:creationId xmlns:a16="http://schemas.microsoft.com/office/drawing/2014/main" id="{F9A3A9D8-7BAC-46D5-B4EB-80ED88234205}"/>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06" name="Rectangle 59">
                <a:extLst>
                  <a:ext uri="{FF2B5EF4-FFF2-40B4-BE49-F238E27FC236}">
                    <a16:creationId xmlns:a16="http://schemas.microsoft.com/office/drawing/2014/main" id="{7D5F4BFE-6188-4248-9401-9A2780D8B4D5}"/>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07" name="Rectangle 60">
                <a:extLst>
                  <a:ext uri="{FF2B5EF4-FFF2-40B4-BE49-F238E27FC236}">
                    <a16:creationId xmlns:a16="http://schemas.microsoft.com/office/drawing/2014/main" id="{10FFC181-7CF6-4927-AEFD-44F3ED1C638C}"/>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08" name="Rectangle 61">
                <a:extLst>
                  <a:ext uri="{FF2B5EF4-FFF2-40B4-BE49-F238E27FC236}">
                    <a16:creationId xmlns:a16="http://schemas.microsoft.com/office/drawing/2014/main" id="{E949D8A6-D0B1-4032-B132-8301DAE9A379}"/>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1" name="Group 62">
              <a:extLst>
                <a:ext uri="{FF2B5EF4-FFF2-40B4-BE49-F238E27FC236}">
                  <a16:creationId xmlns:a16="http://schemas.microsoft.com/office/drawing/2014/main" id="{F0AB857E-28B3-48A7-B0A3-5C767289D873}"/>
                </a:ext>
              </a:extLst>
            </p:cNvPr>
            <p:cNvGrpSpPr>
              <a:grpSpLocks/>
            </p:cNvGrpSpPr>
            <p:nvPr/>
          </p:nvGrpSpPr>
          <p:grpSpPr bwMode="auto">
            <a:xfrm>
              <a:off x="3445" y="1968"/>
              <a:ext cx="270" cy="2160"/>
              <a:chOff x="720" y="0"/>
              <a:chExt cx="576" cy="4608"/>
            </a:xfrm>
          </p:grpSpPr>
          <p:sp>
            <p:nvSpPr>
              <p:cNvPr id="93" name="Rectangle 63">
                <a:extLst>
                  <a:ext uri="{FF2B5EF4-FFF2-40B4-BE49-F238E27FC236}">
                    <a16:creationId xmlns:a16="http://schemas.microsoft.com/office/drawing/2014/main" id="{C75D7E56-F7B4-4F7D-BB82-CD8C43E80AB5}"/>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94" name="Rectangle 64">
                <a:extLst>
                  <a:ext uri="{FF2B5EF4-FFF2-40B4-BE49-F238E27FC236}">
                    <a16:creationId xmlns:a16="http://schemas.microsoft.com/office/drawing/2014/main" id="{E8EA2437-08C0-424E-B8F5-D796BF567136}"/>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95" name="Rectangle 65">
                <a:extLst>
                  <a:ext uri="{FF2B5EF4-FFF2-40B4-BE49-F238E27FC236}">
                    <a16:creationId xmlns:a16="http://schemas.microsoft.com/office/drawing/2014/main" id="{38AEB0C1-DED7-4DC2-8544-7B53E7D8AB4D}"/>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96" name="Rectangle 66">
                <a:extLst>
                  <a:ext uri="{FF2B5EF4-FFF2-40B4-BE49-F238E27FC236}">
                    <a16:creationId xmlns:a16="http://schemas.microsoft.com/office/drawing/2014/main" id="{87BC63BD-B977-4E3F-AEAB-D2978328DF34}"/>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97" name="Rectangle 67">
                <a:extLst>
                  <a:ext uri="{FF2B5EF4-FFF2-40B4-BE49-F238E27FC236}">
                    <a16:creationId xmlns:a16="http://schemas.microsoft.com/office/drawing/2014/main" id="{A7DF7668-0E99-47BD-AF8C-AA2DF2C53371}"/>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98" name="Rectangle 68">
                <a:extLst>
                  <a:ext uri="{FF2B5EF4-FFF2-40B4-BE49-F238E27FC236}">
                    <a16:creationId xmlns:a16="http://schemas.microsoft.com/office/drawing/2014/main" id="{AB00A015-5EF8-4158-B0D0-D02D763A8658}"/>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99" name="Rectangle 69">
                <a:extLst>
                  <a:ext uri="{FF2B5EF4-FFF2-40B4-BE49-F238E27FC236}">
                    <a16:creationId xmlns:a16="http://schemas.microsoft.com/office/drawing/2014/main" id="{302EBD3F-AFFE-42B7-98AF-A30213541F1B}"/>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100" name="Rectangle 70">
                <a:extLst>
                  <a:ext uri="{FF2B5EF4-FFF2-40B4-BE49-F238E27FC236}">
                    <a16:creationId xmlns:a16="http://schemas.microsoft.com/office/drawing/2014/main" id="{8FA15774-9F70-4483-B4F9-D4E9526B9967}"/>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2" name="Group 71">
              <a:extLst>
                <a:ext uri="{FF2B5EF4-FFF2-40B4-BE49-F238E27FC236}">
                  <a16:creationId xmlns:a16="http://schemas.microsoft.com/office/drawing/2014/main" id="{BDEA777C-A99C-4113-85A7-9FAB71666969}"/>
                </a:ext>
              </a:extLst>
            </p:cNvPr>
            <p:cNvGrpSpPr>
              <a:grpSpLocks/>
            </p:cNvGrpSpPr>
            <p:nvPr/>
          </p:nvGrpSpPr>
          <p:grpSpPr bwMode="auto">
            <a:xfrm rot="10800000">
              <a:off x="1555" y="1968"/>
              <a:ext cx="269" cy="2160"/>
              <a:chOff x="720" y="0"/>
              <a:chExt cx="576" cy="4608"/>
            </a:xfrm>
          </p:grpSpPr>
          <p:sp>
            <p:nvSpPr>
              <p:cNvPr id="85" name="Rectangle 72">
                <a:extLst>
                  <a:ext uri="{FF2B5EF4-FFF2-40B4-BE49-F238E27FC236}">
                    <a16:creationId xmlns:a16="http://schemas.microsoft.com/office/drawing/2014/main" id="{90C0DB52-676E-4927-9163-D0682B4990BB}"/>
                  </a:ext>
                </a:extLst>
              </p:cNvPr>
              <p:cNvSpPr>
                <a:spLocks noChangeArrowheads="1"/>
              </p:cNvSpPr>
              <p:nvPr/>
            </p:nvSpPr>
            <p:spPr bwMode="auto">
              <a:xfrm>
                <a:off x="720" y="0"/>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86" name="Rectangle 73">
                <a:extLst>
                  <a:ext uri="{FF2B5EF4-FFF2-40B4-BE49-F238E27FC236}">
                    <a16:creationId xmlns:a16="http://schemas.microsoft.com/office/drawing/2014/main" id="{47BA5021-2491-45AA-A5A8-75E540FEAF23}"/>
                  </a:ext>
                </a:extLst>
              </p:cNvPr>
              <p:cNvSpPr>
                <a:spLocks noChangeArrowheads="1"/>
              </p:cNvSpPr>
              <p:nvPr/>
            </p:nvSpPr>
            <p:spPr bwMode="auto">
              <a:xfrm>
                <a:off x="720" y="576"/>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87" name="Rectangle 74">
                <a:extLst>
                  <a:ext uri="{FF2B5EF4-FFF2-40B4-BE49-F238E27FC236}">
                    <a16:creationId xmlns:a16="http://schemas.microsoft.com/office/drawing/2014/main" id="{44CCD795-86FB-4813-BC93-CB908576E626}"/>
                  </a:ext>
                </a:extLst>
              </p:cNvPr>
              <p:cNvSpPr>
                <a:spLocks noChangeArrowheads="1"/>
              </p:cNvSpPr>
              <p:nvPr/>
            </p:nvSpPr>
            <p:spPr bwMode="auto">
              <a:xfrm>
                <a:off x="720" y="1152"/>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88" name="Rectangle 75">
                <a:extLst>
                  <a:ext uri="{FF2B5EF4-FFF2-40B4-BE49-F238E27FC236}">
                    <a16:creationId xmlns:a16="http://schemas.microsoft.com/office/drawing/2014/main" id="{1276F291-116C-4614-879A-8151A82F5FFF}"/>
                  </a:ext>
                </a:extLst>
              </p:cNvPr>
              <p:cNvSpPr>
                <a:spLocks noChangeArrowheads="1"/>
              </p:cNvSpPr>
              <p:nvPr/>
            </p:nvSpPr>
            <p:spPr bwMode="auto">
              <a:xfrm>
                <a:off x="720" y="1728"/>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89" name="Rectangle 76">
                <a:extLst>
                  <a:ext uri="{FF2B5EF4-FFF2-40B4-BE49-F238E27FC236}">
                    <a16:creationId xmlns:a16="http://schemas.microsoft.com/office/drawing/2014/main" id="{3F4270D1-8FAA-48C4-A852-03867C8656FF}"/>
                  </a:ext>
                </a:extLst>
              </p:cNvPr>
              <p:cNvSpPr>
                <a:spLocks noChangeArrowheads="1"/>
              </p:cNvSpPr>
              <p:nvPr/>
            </p:nvSpPr>
            <p:spPr bwMode="auto">
              <a:xfrm>
                <a:off x="720" y="2304"/>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90" name="Rectangle 77">
                <a:extLst>
                  <a:ext uri="{FF2B5EF4-FFF2-40B4-BE49-F238E27FC236}">
                    <a16:creationId xmlns:a16="http://schemas.microsoft.com/office/drawing/2014/main" id="{67CB79ED-07DB-4A2F-9C8A-632C5EE53AA2}"/>
                  </a:ext>
                </a:extLst>
              </p:cNvPr>
              <p:cNvSpPr>
                <a:spLocks noChangeArrowheads="1"/>
              </p:cNvSpPr>
              <p:nvPr/>
            </p:nvSpPr>
            <p:spPr bwMode="auto">
              <a:xfrm>
                <a:off x="720" y="2880"/>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91" name="Rectangle 78">
                <a:extLst>
                  <a:ext uri="{FF2B5EF4-FFF2-40B4-BE49-F238E27FC236}">
                    <a16:creationId xmlns:a16="http://schemas.microsoft.com/office/drawing/2014/main" id="{F6F57838-EC2A-4C2C-9C88-19E20C5E2BFA}"/>
                  </a:ext>
                </a:extLst>
              </p:cNvPr>
              <p:cNvSpPr>
                <a:spLocks noChangeArrowheads="1"/>
              </p:cNvSpPr>
              <p:nvPr/>
            </p:nvSpPr>
            <p:spPr bwMode="auto">
              <a:xfrm>
                <a:off x="720" y="3456"/>
                <a:ext cx="576" cy="576"/>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92" name="Rectangle 79">
                <a:extLst>
                  <a:ext uri="{FF2B5EF4-FFF2-40B4-BE49-F238E27FC236}">
                    <a16:creationId xmlns:a16="http://schemas.microsoft.com/office/drawing/2014/main" id="{C3BDCB31-0841-44B9-B923-90287835788F}"/>
                  </a:ext>
                </a:extLst>
              </p:cNvPr>
              <p:cNvSpPr>
                <a:spLocks noChangeArrowheads="1"/>
              </p:cNvSpPr>
              <p:nvPr/>
            </p:nvSpPr>
            <p:spPr bwMode="auto">
              <a:xfrm>
                <a:off x="720" y="4032"/>
                <a:ext cx="576" cy="576"/>
              </a:xfrm>
              <a:prstGeom prst="rect">
                <a:avLst/>
              </a:prstGeom>
              <a:solidFill>
                <a:srgbClr val="C0C0C0"/>
              </a:solidFill>
              <a:ln w="9525">
                <a:solidFill>
                  <a:schemeClr val="tx1"/>
                </a:solidFill>
                <a:miter lim="800000"/>
                <a:headEnd/>
                <a:tailEnd/>
              </a:ln>
            </p:spPr>
            <p:txBody>
              <a:bodyPr wrap="none" anchor="ctr"/>
              <a:lstStyle/>
              <a:p>
                <a:endParaRPr lang="en-US"/>
              </a:p>
            </p:txBody>
          </p:sp>
        </p:grpSp>
        <p:grpSp>
          <p:nvGrpSpPr>
            <p:cNvPr id="13" name="Group 80">
              <a:extLst>
                <a:ext uri="{FF2B5EF4-FFF2-40B4-BE49-F238E27FC236}">
                  <a16:creationId xmlns:a16="http://schemas.microsoft.com/office/drawing/2014/main" id="{7B457F55-54D8-4DFB-BF56-C86FCE5006F7}"/>
                </a:ext>
              </a:extLst>
            </p:cNvPr>
            <p:cNvGrpSpPr>
              <a:grpSpLocks/>
            </p:cNvGrpSpPr>
            <p:nvPr/>
          </p:nvGrpSpPr>
          <p:grpSpPr bwMode="auto">
            <a:xfrm>
              <a:off x="1828" y="1968"/>
              <a:ext cx="270" cy="270"/>
              <a:chOff x="912" y="720"/>
              <a:chExt cx="360" cy="360"/>
            </a:xfrm>
          </p:grpSpPr>
          <p:sp>
            <p:nvSpPr>
              <p:cNvPr id="83" name="Rectangle 81">
                <a:extLst>
                  <a:ext uri="{FF2B5EF4-FFF2-40B4-BE49-F238E27FC236}">
                    <a16:creationId xmlns:a16="http://schemas.microsoft.com/office/drawing/2014/main" id="{962F58C1-8C30-416C-907F-BBC1AFB8FC90}"/>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84" name="Oval 82">
                <a:extLst>
                  <a:ext uri="{FF2B5EF4-FFF2-40B4-BE49-F238E27FC236}">
                    <a16:creationId xmlns:a16="http://schemas.microsoft.com/office/drawing/2014/main" id="{A4FEAAB6-99E4-4797-A85A-D530C10676F9}"/>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4" name="Group 83">
              <a:extLst>
                <a:ext uri="{FF2B5EF4-FFF2-40B4-BE49-F238E27FC236}">
                  <a16:creationId xmlns:a16="http://schemas.microsoft.com/office/drawing/2014/main" id="{462BDF13-35CF-4CC5-B47A-8E3EBBDA09D6}"/>
                </a:ext>
              </a:extLst>
            </p:cNvPr>
            <p:cNvGrpSpPr>
              <a:grpSpLocks/>
            </p:cNvGrpSpPr>
            <p:nvPr/>
          </p:nvGrpSpPr>
          <p:grpSpPr bwMode="auto">
            <a:xfrm>
              <a:off x="2367" y="1968"/>
              <a:ext cx="270" cy="270"/>
              <a:chOff x="912" y="720"/>
              <a:chExt cx="360" cy="360"/>
            </a:xfrm>
          </p:grpSpPr>
          <p:sp>
            <p:nvSpPr>
              <p:cNvPr id="81" name="Rectangle 84">
                <a:extLst>
                  <a:ext uri="{FF2B5EF4-FFF2-40B4-BE49-F238E27FC236}">
                    <a16:creationId xmlns:a16="http://schemas.microsoft.com/office/drawing/2014/main" id="{50E72E0F-F433-4E1F-839A-8521C7234192}"/>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82" name="Oval 85">
                <a:extLst>
                  <a:ext uri="{FF2B5EF4-FFF2-40B4-BE49-F238E27FC236}">
                    <a16:creationId xmlns:a16="http://schemas.microsoft.com/office/drawing/2014/main" id="{6AEB3843-F59A-43FB-ABC8-83B206E7DA94}"/>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5" name="Group 86">
              <a:extLst>
                <a:ext uri="{FF2B5EF4-FFF2-40B4-BE49-F238E27FC236}">
                  <a16:creationId xmlns:a16="http://schemas.microsoft.com/office/drawing/2014/main" id="{710EA9E6-3188-4E6B-AF2C-AF43FB51598C}"/>
                </a:ext>
              </a:extLst>
            </p:cNvPr>
            <p:cNvGrpSpPr>
              <a:grpSpLocks/>
            </p:cNvGrpSpPr>
            <p:nvPr/>
          </p:nvGrpSpPr>
          <p:grpSpPr bwMode="auto">
            <a:xfrm>
              <a:off x="3176" y="2238"/>
              <a:ext cx="269" cy="270"/>
              <a:chOff x="912" y="720"/>
              <a:chExt cx="360" cy="360"/>
            </a:xfrm>
          </p:grpSpPr>
          <p:sp>
            <p:nvSpPr>
              <p:cNvPr id="79" name="Rectangle 87">
                <a:extLst>
                  <a:ext uri="{FF2B5EF4-FFF2-40B4-BE49-F238E27FC236}">
                    <a16:creationId xmlns:a16="http://schemas.microsoft.com/office/drawing/2014/main" id="{38E96631-5CB4-4222-9CC1-D0BBE76CA3F6}"/>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80" name="Oval 88">
                <a:extLst>
                  <a:ext uri="{FF2B5EF4-FFF2-40B4-BE49-F238E27FC236}">
                    <a16:creationId xmlns:a16="http://schemas.microsoft.com/office/drawing/2014/main" id="{8A3DAF3A-9D94-4C81-8422-CEF977A7EA5B}"/>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6" name="Group 89">
              <a:extLst>
                <a:ext uri="{FF2B5EF4-FFF2-40B4-BE49-F238E27FC236}">
                  <a16:creationId xmlns:a16="http://schemas.microsoft.com/office/drawing/2014/main" id="{A93395CB-0780-459A-B9F0-F32C18ED9953}"/>
                </a:ext>
              </a:extLst>
            </p:cNvPr>
            <p:cNvGrpSpPr>
              <a:grpSpLocks/>
            </p:cNvGrpSpPr>
            <p:nvPr/>
          </p:nvGrpSpPr>
          <p:grpSpPr bwMode="auto">
            <a:xfrm>
              <a:off x="2632" y="2238"/>
              <a:ext cx="270" cy="270"/>
              <a:chOff x="912" y="720"/>
              <a:chExt cx="360" cy="360"/>
            </a:xfrm>
          </p:grpSpPr>
          <p:sp>
            <p:nvSpPr>
              <p:cNvPr id="77" name="Rectangle 90">
                <a:extLst>
                  <a:ext uri="{FF2B5EF4-FFF2-40B4-BE49-F238E27FC236}">
                    <a16:creationId xmlns:a16="http://schemas.microsoft.com/office/drawing/2014/main" id="{2AF796C4-7DED-4F64-A8C0-37FBE82362C1}"/>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78" name="Oval 91">
                <a:extLst>
                  <a:ext uri="{FF2B5EF4-FFF2-40B4-BE49-F238E27FC236}">
                    <a16:creationId xmlns:a16="http://schemas.microsoft.com/office/drawing/2014/main" id="{A278C709-9C81-408D-AB65-451DB2BF89F5}"/>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7" name="Group 92">
              <a:extLst>
                <a:ext uri="{FF2B5EF4-FFF2-40B4-BE49-F238E27FC236}">
                  <a16:creationId xmlns:a16="http://schemas.microsoft.com/office/drawing/2014/main" id="{CB06249C-BF54-4988-97D2-2B7BC31110CB}"/>
                </a:ext>
              </a:extLst>
            </p:cNvPr>
            <p:cNvGrpSpPr>
              <a:grpSpLocks/>
            </p:cNvGrpSpPr>
            <p:nvPr/>
          </p:nvGrpSpPr>
          <p:grpSpPr bwMode="auto">
            <a:xfrm>
              <a:off x="2098" y="2238"/>
              <a:ext cx="269" cy="270"/>
              <a:chOff x="912" y="720"/>
              <a:chExt cx="360" cy="360"/>
            </a:xfrm>
          </p:grpSpPr>
          <p:sp>
            <p:nvSpPr>
              <p:cNvPr id="75" name="Rectangle 93">
                <a:extLst>
                  <a:ext uri="{FF2B5EF4-FFF2-40B4-BE49-F238E27FC236}">
                    <a16:creationId xmlns:a16="http://schemas.microsoft.com/office/drawing/2014/main" id="{A5AD5D3D-F92C-4E38-900A-B9EB2F62C8E8}"/>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76" name="Oval 94">
                <a:extLst>
                  <a:ext uri="{FF2B5EF4-FFF2-40B4-BE49-F238E27FC236}">
                    <a16:creationId xmlns:a16="http://schemas.microsoft.com/office/drawing/2014/main" id="{6BD1E68F-CA67-4EDC-BE2D-1932EBF080CE}"/>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8" name="Group 95">
              <a:extLst>
                <a:ext uri="{FF2B5EF4-FFF2-40B4-BE49-F238E27FC236}">
                  <a16:creationId xmlns:a16="http://schemas.microsoft.com/office/drawing/2014/main" id="{9B9465A7-8A39-415A-8176-C4D9EF496522}"/>
                </a:ext>
              </a:extLst>
            </p:cNvPr>
            <p:cNvGrpSpPr>
              <a:grpSpLocks/>
            </p:cNvGrpSpPr>
            <p:nvPr/>
          </p:nvGrpSpPr>
          <p:grpSpPr bwMode="auto">
            <a:xfrm>
              <a:off x="3441" y="1968"/>
              <a:ext cx="269" cy="270"/>
              <a:chOff x="912" y="720"/>
              <a:chExt cx="360" cy="360"/>
            </a:xfrm>
          </p:grpSpPr>
          <p:sp>
            <p:nvSpPr>
              <p:cNvPr id="73" name="Rectangle 96">
                <a:extLst>
                  <a:ext uri="{FF2B5EF4-FFF2-40B4-BE49-F238E27FC236}">
                    <a16:creationId xmlns:a16="http://schemas.microsoft.com/office/drawing/2014/main" id="{59A2255A-0FE7-494E-BB28-32C86FEE8407}"/>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74" name="Oval 97">
                <a:extLst>
                  <a:ext uri="{FF2B5EF4-FFF2-40B4-BE49-F238E27FC236}">
                    <a16:creationId xmlns:a16="http://schemas.microsoft.com/office/drawing/2014/main" id="{FAB1406A-527D-40F3-B1FB-1320B81BD808}"/>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19" name="Group 98">
              <a:extLst>
                <a:ext uri="{FF2B5EF4-FFF2-40B4-BE49-F238E27FC236}">
                  <a16:creationId xmlns:a16="http://schemas.microsoft.com/office/drawing/2014/main" id="{A8A6650F-D0A0-4558-981F-B6EE6F5F144A}"/>
                </a:ext>
              </a:extLst>
            </p:cNvPr>
            <p:cNvGrpSpPr>
              <a:grpSpLocks/>
            </p:cNvGrpSpPr>
            <p:nvPr/>
          </p:nvGrpSpPr>
          <p:grpSpPr bwMode="auto">
            <a:xfrm>
              <a:off x="2902" y="1968"/>
              <a:ext cx="269" cy="270"/>
              <a:chOff x="912" y="720"/>
              <a:chExt cx="360" cy="360"/>
            </a:xfrm>
          </p:grpSpPr>
          <p:sp>
            <p:nvSpPr>
              <p:cNvPr id="71" name="Rectangle 99">
                <a:extLst>
                  <a:ext uri="{FF2B5EF4-FFF2-40B4-BE49-F238E27FC236}">
                    <a16:creationId xmlns:a16="http://schemas.microsoft.com/office/drawing/2014/main" id="{DF960522-60F7-4044-8ADC-089CF7E9BD2F}"/>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72" name="Oval 100">
                <a:extLst>
                  <a:ext uri="{FF2B5EF4-FFF2-40B4-BE49-F238E27FC236}">
                    <a16:creationId xmlns:a16="http://schemas.microsoft.com/office/drawing/2014/main" id="{FB729941-0826-4D98-A74B-F5964BC7DB58}"/>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0" name="Group 101">
              <a:extLst>
                <a:ext uri="{FF2B5EF4-FFF2-40B4-BE49-F238E27FC236}">
                  <a16:creationId xmlns:a16="http://schemas.microsoft.com/office/drawing/2014/main" id="{BEA8A8AE-DB81-4FFB-A4B2-58248FB34BAC}"/>
                </a:ext>
              </a:extLst>
            </p:cNvPr>
            <p:cNvGrpSpPr>
              <a:grpSpLocks/>
            </p:cNvGrpSpPr>
            <p:nvPr/>
          </p:nvGrpSpPr>
          <p:grpSpPr bwMode="auto">
            <a:xfrm>
              <a:off x="1556" y="2238"/>
              <a:ext cx="270" cy="270"/>
              <a:chOff x="912" y="720"/>
              <a:chExt cx="360" cy="360"/>
            </a:xfrm>
          </p:grpSpPr>
          <p:sp>
            <p:nvSpPr>
              <p:cNvPr id="69" name="Rectangle 102">
                <a:extLst>
                  <a:ext uri="{FF2B5EF4-FFF2-40B4-BE49-F238E27FC236}">
                    <a16:creationId xmlns:a16="http://schemas.microsoft.com/office/drawing/2014/main" id="{5361721B-B20F-4F89-8ECB-9F835F531785}"/>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70" name="Oval 103">
                <a:extLst>
                  <a:ext uri="{FF2B5EF4-FFF2-40B4-BE49-F238E27FC236}">
                    <a16:creationId xmlns:a16="http://schemas.microsoft.com/office/drawing/2014/main" id="{21B725E7-BCE0-4DFD-867A-AB7416C6D246}"/>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1" name="Group 104">
              <a:extLst>
                <a:ext uri="{FF2B5EF4-FFF2-40B4-BE49-F238E27FC236}">
                  <a16:creationId xmlns:a16="http://schemas.microsoft.com/office/drawing/2014/main" id="{2149BF8F-462E-412A-A154-97A02D262FB4}"/>
                </a:ext>
              </a:extLst>
            </p:cNvPr>
            <p:cNvGrpSpPr>
              <a:grpSpLocks/>
            </p:cNvGrpSpPr>
            <p:nvPr/>
          </p:nvGrpSpPr>
          <p:grpSpPr bwMode="auto">
            <a:xfrm>
              <a:off x="3441" y="2508"/>
              <a:ext cx="269" cy="270"/>
              <a:chOff x="912" y="720"/>
              <a:chExt cx="360" cy="360"/>
            </a:xfrm>
          </p:grpSpPr>
          <p:sp>
            <p:nvSpPr>
              <p:cNvPr id="67" name="Rectangle 105">
                <a:extLst>
                  <a:ext uri="{FF2B5EF4-FFF2-40B4-BE49-F238E27FC236}">
                    <a16:creationId xmlns:a16="http://schemas.microsoft.com/office/drawing/2014/main" id="{7BE9B9F3-0679-4AD5-8112-4A63B28B845B}"/>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68" name="Oval 106">
                <a:extLst>
                  <a:ext uri="{FF2B5EF4-FFF2-40B4-BE49-F238E27FC236}">
                    <a16:creationId xmlns:a16="http://schemas.microsoft.com/office/drawing/2014/main" id="{7E3FCFC1-C881-4831-A5BD-6AF48176A548}"/>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2" name="Group 107">
              <a:extLst>
                <a:ext uri="{FF2B5EF4-FFF2-40B4-BE49-F238E27FC236}">
                  <a16:creationId xmlns:a16="http://schemas.microsoft.com/office/drawing/2014/main" id="{AF80F571-2AB1-4127-8931-87B2CF0A2BBC}"/>
                </a:ext>
              </a:extLst>
            </p:cNvPr>
            <p:cNvGrpSpPr>
              <a:grpSpLocks/>
            </p:cNvGrpSpPr>
            <p:nvPr/>
          </p:nvGrpSpPr>
          <p:grpSpPr bwMode="auto">
            <a:xfrm>
              <a:off x="2906" y="2513"/>
              <a:ext cx="270" cy="270"/>
              <a:chOff x="912" y="720"/>
              <a:chExt cx="360" cy="360"/>
            </a:xfrm>
          </p:grpSpPr>
          <p:sp>
            <p:nvSpPr>
              <p:cNvPr id="65" name="Rectangle 108">
                <a:extLst>
                  <a:ext uri="{FF2B5EF4-FFF2-40B4-BE49-F238E27FC236}">
                    <a16:creationId xmlns:a16="http://schemas.microsoft.com/office/drawing/2014/main" id="{D44DFCAD-22B2-46E0-B197-B34C2D913CA8}"/>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66" name="Oval 109">
                <a:extLst>
                  <a:ext uri="{FF2B5EF4-FFF2-40B4-BE49-F238E27FC236}">
                    <a16:creationId xmlns:a16="http://schemas.microsoft.com/office/drawing/2014/main" id="{BC718B13-17A6-41BE-97B7-5FB4C3A2E2EC}"/>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3" name="Group 110">
              <a:extLst>
                <a:ext uri="{FF2B5EF4-FFF2-40B4-BE49-F238E27FC236}">
                  <a16:creationId xmlns:a16="http://schemas.microsoft.com/office/drawing/2014/main" id="{3E08CE3A-AFA8-40CF-983E-B399D2D4D830}"/>
                </a:ext>
              </a:extLst>
            </p:cNvPr>
            <p:cNvGrpSpPr>
              <a:grpSpLocks/>
            </p:cNvGrpSpPr>
            <p:nvPr/>
          </p:nvGrpSpPr>
          <p:grpSpPr bwMode="auto">
            <a:xfrm>
              <a:off x="2363" y="2508"/>
              <a:ext cx="269" cy="270"/>
              <a:chOff x="912" y="720"/>
              <a:chExt cx="360" cy="360"/>
            </a:xfrm>
          </p:grpSpPr>
          <p:sp>
            <p:nvSpPr>
              <p:cNvPr id="63" name="Rectangle 111">
                <a:extLst>
                  <a:ext uri="{FF2B5EF4-FFF2-40B4-BE49-F238E27FC236}">
                    <a16:creationId xmlns:a16="http://schemas.microsoft.com/office/drawing/2014/main" id="{492FCF8D-1043-4F64-A0B6-748958F64094}"/>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64" name="Oval 112">
                <a:extLst>
                  <a:ext uri="{FF2B5EF4-FFF2-40B4-BE49-F238E27FC236}">
                    <a16:creationId xmlns:a16="http://schemas.microsoft.com/office/drawing/2014/main" id="{6042533F-30BA-4F86-AA8C-FF2977610B9B}"/>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4" name="Group 113">
              <a:extLst>
                <a:ext uri="{FF2B5EF4-FFF2-40B4-BE49-F238E27FC236}">
                  <a16:creationId xmlns:a16="http://schemas.microsoft.com/office/drawing/2014/main" id="{D92763D2-66F2-4439-85C1-1D267C99E218}"/>
                </a:ext>
              </a:extLst>
            </p:cNvPr>
            <p:cNvGrpSpPr>
              <a:grpSpLocks/>
            </p:cNvGrpSpPr>
            <p:nvPr/>
          </p:nvGrpSpPr>
          <p:grpSpPr bwMode="auto">
            <a:xfrm>
              <a:off x="1824" y="2508"/>
              <a:ext cx="269" cy="270"/>
              <a:chOff x="912" y="720"/>
              <a:chExt cx="360" cy="360"/>
            </a:xfrm>
          </p:grpSpPr>
          <p:sp>
            <p:nvSpPr>
              <p:cNvPr id="61" name="Rectangle 114">
                <a:extLst>
                  <a:ext uri="{FF2B5EF4-FFF2-40B4-BE49-F238E27FC236}">
                    <a16:creationId xmlns:a16="http://schemas.microsoft.com/office/drawing/2014/main" id="{6F9B3C9E-8E73-4262-A37C-B5B468B1159D}"/>
                  </a:ext>
                </a:extLst>
              </p:cNvPr>
              <p:cNvSpPr>
                <a:spLocks noChangeArrowheads="1"/>
              </p:cNvSpPr>
              <p:nvPr/>
            </p:nvSpPr>
            <p:spPr bwMode="auto">
              <a:xfrm>
                <a:off x="912" y="720"/>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62" name="Oval 115">
                <a:extLst>
                  <a:ext uri="{FF2B5EF4-FFF2-40B4-BE49-F238E27FC236}">
                    <a16:creationId xmlns:a16="http://schemas.microsoft.com/office/drawing/2014/main" id="{651F0398-311D-4FB5-90DB-107025C3114C}"/>
                  </a:ext>
                </a:extLst>
              </p:cNvPr>
              <p:cNvSpPr>
                <a:spLocks noChangeArrowheads="1"/>
              </p:cNvSpPr>
              <p:nvPr/>
            </p:nvSpPr>
            <p:spPr bwMode="auto">
              <a:xfrm>
                <a:off x="942" y="762"/>
                <a:ext cx="288" cy="288"/>
              </a:xfrm>
              <a:prstGeom prst="ellipse">
                <a:avLst/>
              </a:prstGeom>
              <a:solidFill>
                <a:srgbClr val="C0C0C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5" name="Group 116">
              <a:extLst>
                <a:ext uri="{FF2B5EF4-FFF2-40B4-BE49-F238E27FC236}">
                  <a16:creationId xmlns:a16="http://schemas.microsoft.com/office/drawing/2014/main" id="{5EAB226A-D9D3-4C12-96FF-0E79327E2E7D}"/>
                </a:ext>
              </a:extLst>
            </p:cNvPr>
            <p:cNvGrpSpPr>
              <a:grpSpLocks/>
            </p:cNvGrpSpPr>
            <p:nvPr/>
          </p:nvGrpSpPr>
          <p:grpSpPr bwMode="auto">
            <a:xfrm>
              <a:off x="2098" y="3318"/>
              <a:ext cx="269" cy="270"/>
              <a:chOff x="4416" y="2016"/>
              <a:chExt cx="360" cy="360"/>
            </a:xfrm>
          </p:grpSpPr>
          <p:sp>
            <p:nvSpPr>
              <p:cNvPr id="59" name="Rectangle 117">
                <a:extLst>
                  <a:ext uri="{FF2B5EF4-FFF2-40B4-BE49-F238E27FC236}">
                    <a16:creationId xmlns:a16="http://schemas.microsoft.com/office/drawing/2014/main" id="{BB31FCEE-38DD-4281-9298-46C9F710A16A}"/>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60" name="Oval 118">
                <a:extLst>
                  <a:ext uri="{FF2B5EF4-FFF2-40B4-BE49-F238E27FC236}">
                    <a16:creationId xmlns:a16="http://schemas.microsoft.com/office/drawing/2014/main" id="{BE3B006B-F869-4878-9FB9-99AC44F74FEE}"/>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6" name="Group 119">
              <a:extLst>
                <a:ext uri="{FF2B5EF4-FFF2-40B4-BE49-F238E27FC236}">
                  <a16:creationId xmlns:a16="http://schemas.microsoft.com/office/drawing/2014/main" id="{747D1664-9A2B-43DF-AADA-5DA3AA308428}"/>
                </a:ext>
              </a:extLst>
            </p:cNvPr>
            <p:cNvGrpSpPr>
              <a:grpSpLocks/>
            </p:cNvGrpSpPr>
            <p:nvPr/>
          </p:nvGrpSpPr>
          <p:grpSpPr bwMode="auto">
            <a:xfrm>
              <a:off x="2367" y="3588"/>
              <a:ext cx="270" cy="270"/>
              <a:chOff x="4416" y="2016"/>
              <a:chExt cx="360" cy="360"/>
            </a:xfrm>
          </p:grpSpPr>
          <p:sp>
            <p:nvSpPr>
              <p:cNvPr id="57" name="Rectangle 120">
                <a:extLst>
                  <a:ext uri="{FF2B5EF4-FFF2-40B4-BE49-F238E27FC236}">
                    <a16:creationId xmlns:a16="http://schemas.microsoft.com/office/drawing/2014/main" id="{33B7FAE2-DB27-414B-966A-3336B62ABE2F}"/>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58" name="Oval 121">
                <a:extLst>
                  <a:ext uri="{FF2B5EF4-FFF2-40B4-BE49-F238E27FC236}">
                    <a16:creationId xmlns:a16="http://schemas.microsoft.com/office/drawing/2014/main" id="{C94048C9-0A2C-45A0-AEB7-0C9FCC345079}"/>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7" name="Group 122">
              <a:extLst>
                <a:ext uri="{FF2B5EF4-FFF2-40B4-BE49-F238E27FC236}">
                  <a16:creationId xmlns:a16="http://schemas.microsoft.com/office/drawing/2014/main" id="{3196CB8C-1A72-45DC-8793-DCC592844955}"/>
                </a:ext>
              </a:extLst>
            </p:cNvPr>
            <p:cNvGrpSpPr>
              <a:grpSpLocks/>
            </p:cNvGrpSpPr>
            <p:nvPr/>
          </p:nvGrpSpPr>
          <p:grpSpPr bwMode="auto">
            <a:xfrm>
              <a:off x="1828" y="3588"/>
              <a:ext cx="270" cy="270"/>
              <a:chOff x="4416" y="2016"/>
              <a:chExt cx="360" cy="360"/>
            </a:xfrm>
          </p:grpSpPr>
          <p:sp>
            <p:nvSpPr>
              <p:cNvPr id="55" name="Rectangle 123">
                <a:extLst>
                  <a:ext uri="{FF2B5EF4-FFF2-40B4-BE49-F238E27FC236}">
                    <a16:creationId xmlns:a16="http://schemas.microsoft.com/office/drawing/2014/main" id="{2766FF43-984C-472C-A509-2502911C1AE1}"/>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56" name="Oval 124">
                <a:extLst>
                  <a:ext uri="{FF2B5EF4-FFF2-40B4-BE49-F238E27FC236}">
                    <a16:creationId xmlns:a16="http://schemas.microsoft.com/office/drawing/2014/main" id="{5FE6AD08-E063-4DFE-83BB-2D3E7B82756A}"/>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8" name="Group 125">
              <a:extLst>
                <a:ext uri="{FF2B5EF4-FFF2-40B4-BE49-F238E27FC236}">
                  <a16:creationId xmlns:a16="http://schemas.microsoft.com/office/drawing/2014/main" id="{304D5D45-4DC0-4339-9754-B5337C2B3884}"/>
                </a:ext>
              </a:extLst>
            </p:cNvPr>
            <p:cNvGrpSpPr>
              <a:grpSpLocks/>
            </p:cNvGrpSpPr>
            <p:nvPr/>
          </p:nvGrpSpPr>
          <p:grpSpPr bwMode="auto">
            <a:xfrm>
              <a:off x="2098" y="3858"/>
              <a:ext cx="269" cy="270"/>
              <a:chOff x="4416" y="2016"/>
              <a:chExt cx="360" cy="360"/>
            </a:xfrm>
          </p:grpSpPr>
          <p:sp>
            <p:nvSpPr>
              <p:cNvPr id="53" name="Rectangle 126">
                <a:extLst>
                  <a:ext uri="{FF2B5EF4-FFF2-40B4-BE49-F238E27FC236}">
                    <a16:creationId xmlns:a16="http://schemas.microsoft.com/office/drawing/2014/main" id="{D709CBE4-69D6-406C-8B14-787C3FFD4437}"/>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54" name="Oval 127">
                <a:extLst>
                  <a:ext uri="{FF2B5EF4-FFF2-40B4-BE49-F238E27FC236}">
                    <a16:creationId xmlns:a16="http://schemas.microsoft.com/office/drawing/2014/main" id="{3FB68F09-3D7A-4336-A527-7083EB9862EF}"/>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29" name="Group 128">
              <a:extLst>
                <a:ext uri="{FF2B5EF4-FFF2-40B4-BE49-F238E27FC236}">
                  <a16:creationId xmlns:a16="http://schemas.microsoft.com/office/drawing/2014/main" id="{35BEEC20-44FD-4C2A-BB2A-629B1279A9C4}"/>
                </a:ext>
              </a:extLst>
            </p:cNvPr>
            <p:cNvGrpSpPr>
              <a:grpSpLocks/>
            </p:cNvGrpSpPr>
            <p:nvPr/>
          </p:nvGrpSpPr>
          <p:grpSpPr bwMode="auto">
            <a:xfrm>
              <a:off x="2637" y="3858"/>
              <a:ext cx="269" cy="270"/>
              <a:chOff x="4416" y="2016"/>
              <a:chExt cx="360" cy="360"/>
            </a:xfrm>
          </p:grpSpPr>
          <p:sp>
            <p:nvSpPr>
              <p:cNvPr id="51" name="Rectangle 129">
                <a:extLst>
                  <a:ext uri="{FF2B5EF4-FFF2-40B4-BE49-F238E27FC236}">
                    <a16:creationId xmlns:a16="http://schemas.microsoft.com/office/drawing/2014/main" id="{968B0DFF-6E92-4DD5-8A89-9CEBE8B1591A}"/>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52" name="Oval 130">
                <a:extLst>
                  <a:ext uri="{FF2B5EF4-FFF2-40B4-BE49-F238E27FC236}">
                    <a16:creationId xmlns:a16="http://schemas.microsoft.com/office/drawing/2014/main" id="{F6E24320-07A2-4BA1-AB12-78DE8775BE56}"/>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0" name="Group 131">
              <a:extLst>
                <a:ext uri="{FF2B5EF4-FFF2-40B4-BE49-F238E27FC236}">
                  <a16:creationId xmlns:a16="http://schemas.microsoft.com/office/drawing/2014/main" id="{6A4214C6-AA50-44B8-B0A3-D0EE14F80A4B}"/>
                </a:ext>
              </a:extLst>
            </p:cNvPr>
            <p:cNvGrpSpPr>
              <a:grpSpLocks/>
            </p:cNvGrpSpPr>
            <p:nvPr/>
          </p:nvGrpSpPr>
          <p:grpSpPr bwMode="auto">
            <a:xfrm>
              <a:off x="2906" y="3588"/>
              <a:ext cx="270" cy="270"/>
              <a:chOff x="4416" y="2016"/>
              <a:chExt cx="360" cy="360"/>
            </a:xfrm>
          </p:grpSpPr>
          <p:sp>
            <p:nvSpPr>
              <p:cNvPr id="49" name="Rectangle 132">
                <a:extLst>
                  <a:ext uri="{FF2B5EF4-FFF2-40B4-BE49-F238E27FC236}">
                    <a16:creationId xmlns:a16="http://schemas.microsoft.com/office/drawing/2014/main" id="{89EFFC38-BCDB-4D25-9A4B-FE2078B3B18B}"/>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50" name="Oval 133">
                <a:extLst>
                  <a:ext uri="{FF2B5EF4-FFF2-40B4-BE49-F238E27FC236}">
                    <a16:creationId xmlns:a16="http://schemas.microsoft.com/office/drawing/2014/main" id="{B35E212E-06CB-4D71-93B7-8041323681B1}"/>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1" name="Group 134">
              <a:extLst>
                <a:ext uri="{FF2B5EF4-FFF2-40B4-BE49-F238E27FC236}">
                  <a16:creationId xmlns:a16="http://schemas.microsoft.com/office/drawing/2014/main" id="{8FF0CF3C-08B3-4B3A-9835-3E0031F71DBA}"/>
                </a:ext>
              </a:extLst>
            </p:cNvPr>
            <p:cNvGrpSpPr>
              <a:grpSpLocks/>
            </p:cNvGrpSpPr>
            <p:nvPr/>
          </p:nvGrpSpPr>
          <p:grpSpPr bwMode="auto">
            <a:xfrm>
              <a:off x="1555" y="3858"/>
              <a:ext cx="269" cy="270"/>
              <a:chOff x="4416" y="2016"/>
              <a:chExt cx="360" cy="360"/>
            </a:xfrm>
          </p:grpSpPr>
          <p:sp>
            <p:nvSpPr>
              <p:cNvPr id="47" name="Rectangle 135">
                <a:extLst>
                  <a:ext uri="{FF2B5EF4-FFF2-40B4-BE49-F238E27FC236}">
                    <a16:creationId xmlns:a16="http://schemas.microsoft.com/office/drawing/2014/main" id="{45255AAD-14EF-4964-B7BC-D448F372DBA5}"/>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48" name="Oval 136">
                <a:extLst>
                  <a:ext uri="{FF2B5EF4-FFF2-40B4-BE49-F238E27FC236}">
                    <a16:creationId xmlns:a16="http://schemas.microsoft.com/office/drawing/2014/main" id="{18CB701C-914A-42B6-831C-D218062BEC9A}"/>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2" name="Group 137">
              <a:extLst>
                <a:ext uri="{FF2B5EF4-FFF2-40B4-BE49-F238E27FC236}">
                  <a16:creationId xmlns:a16="http://schemas.microsoft.com/office/drawing/2014/main" id="{4ACFB8BA-28B8-44B1-BEC6-2E02D7EFFA06}"/>
                </a:ext>
              </a:extLst>
            </p:cNvPr>
            <p:cNvGrpSpPr>
              <a:grpSpLocks/>
            </p:cNvGrpSpPr>
            <p:nvPr/>
          </p:nvGrpSpPr>
          <p:grpSpPr bwMode="auto">
            <a:xfrm>
              <a:off x="3176" y="3858"/>
              <a:ext cx="269" cy="270"/>
              <a:chOff x="4416" y="2016"/>
              <a:chExt cx="360" cy="360"/>
            </a:xfrm>
          </p:grpSpPr>
          <p:sp>
            <p:nvSpPr>
              <p:cNvPr id="45" name="Rectangle 138">
                <a:extLst>
                  <a:ext uri="{FF2B5EF4-FFF2-40B4-BE49-F238E27FC236}">
                    <a16:creationId xmlns:a16="http://schemas.microsoft.com/office/drawing/2014/main" id="{8F6FC403-1142-4431-809B-6E225E583603}"/>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46" name="Oval 139">
                <a:extLst>
                  <a:ext uri="{FF2B5EF4-FFF2-40B4-BE49-F238E27FC236}">
                    <a16:creationId xmlns:a16="http://schemas.microsoft.com/office/drawing/2014/main" id="{7510AAE8-6EA6-477D-BB3D-8BAF9E019483}"/>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3" name="Group 140">
              <a:extLst>
                <a:ext uri="{FF2B5EF4-FFF2-40B4-BE49-F238E27FC236}">
                  <a16:creationId xmlns:a16="http://schemas.microsoft.com/office/drawing/2014/main" id="{ADD07A79-1DB6-4BA5-89AC-DD230A09E8CC}"/>
                </a:ext>
              </a:extLst>
            </p:cNvPr>
            <p:cNvGrpSpPr>
              <a:grpSpLocks/>
            </p:cNvGrpSpPr>
            <p:nvPr/>
          </p:nvGrpSpPr>
          <p:grpSpPr bwMode="auto">
            <a:xfrm>
              <a:off x="3445" y="3588"/>
              <a:ext cx="270" cy="270"/>
              <a:chOff x="4416" y="2016"/>
              <a:chExt cx="360" cy="360"/>
            </a:xfrm>
          </p:grpSpPr>
          <p:sp>
            <p:nvSpPr>
              <p:cNvPr id="43" name="Rectangle 141">
                <a:extLst>
                  <a:ext uri="{FF2B5EF4-FFF2-40B4-BE49-F238E27FC236}">
                    <a16:creationId xmlns:a16="http://schemas.microsoft.com/office/drawing/2014/main" id="{A42F0D9E-1270-4689-A37C-B930AFFDA249}"/>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44" name="Oval 142">
                <a:extLst>
                  <a:ext uri="{FF2B5EF4-FFF2-40B4-BE49-F238E27FC236}">
                    <a16:creationId xmlns:a16="http://schemas.microsoft.com/office/drawing/2014/main" id="{E5ADD271-0582-4991-91AB-E19BEF3B9D76}"/>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4" name="Group 143">
              <a:extLst>
                <a:ext uri="{FF2B5EF4-FFF2-40B4-BE49-F238E27FC236}">
                  <a16:creationId xmlns:a16="http://schemas.microsoft.com/office/drawing/2014/main" id="{8230BF37-0B5B-41E5-8D77-5D46A96D2C48}"/>
                </a:ext>
              </a:extLst>
            </p:cNvPr>
            <p:cNvGrpSpPr>
              <a:grpSpLocks/>
            </p:cNvGrpSpPr>
            <p:nvPr/>
          </p:nvGrpSpPr>
          <p:grpSpPr bwMode="auto">
            <a:xfrm>
              <a:off x="1555" y="3318"/>
              <a:ext cx="269" cy="270"/>
              <a:chOff x="4416" y="2016"/>
              <a:chExt cx="360" cy="360"/>
            </a:xfrm>
          </p:grpSpPr>
          <p:sp>
            <p:nvSpPr>
              <p:cNvPr id="41" name="Rectangle 144">
                <a:extLst>
                  <a:ext uri="{FF2B5EF4-FFF2-40B4-BE49-F238E27FC236}">
                    <a16:creationId xmlns:a16="http://schemas.microsoft.com/office/drawing/2014/main" id="{7F89FF89-8DF4-41B2-B7DB-5212884DA670}"/>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42" name="Oval 145">
                <a:extLst>
                  <a:ext uri="{FF2B5EF4-FFF2-40B4-BE49-F238E27FC236}">
                    <a16:creationId xmlns:a16="http://schemas.microsoft.com/office/drawing/2014/main" id="{FAB7BFF8-3F83-4C51-AB3F-DE54594C93D9}"/>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5" name="Group 146">
              <a:extLst>
                <a:ext uri="{FF2B5EF4-FFF2-40B4-BE49-F238E27FC236}">
                  <a16:creationId xmlns:a16="http://schemas.microsoft.com/office/drawing/2014/main" id="{8B63DACF-0398-49C8-831B-DB0CB7B41F2B}"/>
                </a:ext>
              </a:extLst>
            </p:cNvPr>
            <p:cNvGrpSpPr>
              <a:grpSpLocks/>
            </p:cNvGrpSpPr>
            <p:nvPr/>
          </p:nvGrpSpPr>
          <p:grpSpPr bwMode="auto">
            <a:xfrm>
              <a:off x="3176" y="3318"/>
              <a:ext cx="269" cy="270"/>
              <a:chOff x="4416" y="2016"/>
              <a:chExt cx="360" cy="360"/>
            </a:xfrm>
          </p:grpSpPr>
          <p:sp>
            <p:nvSpPr>
              <p:cNvPr id="39" name="Rectangle 147">
                <a:extLst>
                  <a:ext uri="{FF2B5EF4-FFF2-40B4-BE49-F238E27FC236}">
                    <a16:creationId xmlns:a16="http://schemas.microsoft.com/office/drawing/2014/main" id="{CAA2772B-43A6-43CB-A850-7A4CE52FC71F}"/>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40" name="Oval 148">
                <a:extLst>
                  <a:ext uri="{FF2B5EF4-FFF2-40B4-BE49-F238E27FC236}">
                    <a16:creationId xmlns:a16="http://schemas.microsoft.com/office/drawing/2014/main" id="{7BAB69AC-55DD-4851-9970-09F68E5BBABB}"/>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nvGrpSpPr>
            <p:cNvPr id="36" name="Group 149">
              <a:extLst>
                <a:ext uri="{FF2B5EF4-FFF2-40B4-BE49-F238E27FC236}">
                  <a16:creationId xmlns:a16="http://schemas.microsoft.com/office/drawing/2014/main" id="{64865132-67FB-462A-A0DC-17F289214E21}"/>
                </a:ext>
              </a:extLst>
            </p:cNvPr>
            <p:cNvGrpSpPr>
              <a:grpSpLocks/>
            </p:cNvGrpSpPr>
            <p:nvPr/>
          </p:nvGrpSpPr>
          <p:grpSpPr bwMode="auto">
            <a:xfrm>
              <a:off x="2637" y="3318"/>
              <a:ext cx="269" cy="270"/>
              <a:chOff x="4416" y="2016"/>
              <a:chExt cx="360" cy="360"/>
            </a:xfrm>
          </p:grpSpPr>
          <p:sp>
            <p:nvSpPr>
              <p:cNvPr id="37" name="Rectangle 150">
                <a:extLst>
                  <a:ext uri="{FF2B5EF4-FFF2-40B4-BE49-F238E27FC236}">
                    <a16:creationId xmlns:a16="http://schemas.microsoft.com/office/drawing/2014/main" id="{D0AB9828-1E71-4594-A182-D62C7EE4557C}"/>
                  </a:ext>
                </a:extLst>
              </p:cNvPr>
              <p:cNvSpPr>
                <a:spLocks noChangeArrowheads="1"/>
              </p:cNvSpPr>
              <p:nvPr/>
            </p:nvSpPr>
            <p:spPr bwMode="auto">
              <a:xfrm>
                <a:off x="4416" y="2016"/>
                <a:ext cx="360" cy="360"/>
              </a:xfrm>
              <a:prstGeom prst="rect">
                <a:avLst/>
              </a:prstGeom>
              <a:solidFill>
                <a:srgbClr val="003300"/>
              </a:solidFill>
              <a:ln w="9525">
                <a:solidFill>
                  <a:schemeClr val="tx1"/>
                </a:solidFill>
                <a:miter lim="800000"/>
                <a:headEnd/>
                <a:tailEnd/>
              </a:ln>
            </p:spPr>
            <p:txBody>
              <a:bodyPr wrap="none" anchor="ctr"/>
              <a:lstStyle/>
              <a:p>
                <a:endParaRPr lang="en-US"/>
              </a:p>
            </p:txBody>
          </p:sp>
          <p:sp>
            <p:nvSpPr>
              <p:cNvPr id="38" name="Oval 151">
                <a:extLst>
                  <a:ext uri="{FF2B5EF4-FFF2-40B4-BE49-F238E27FC236}">
                    <a16:creationId xmlns:a16="http://schemas.microsoft.com/office/drawing/2014/main" id="{9E817F71-E002-48B6-8505-D7A3EFA055FE}"/>
                  </a:ext>
                </a:extLst>
              </p:cNvPr>
              <p:cNvSpPr>
                <a:spLocks noChangeArrowheads="1"/>
              </p:cNvSpPr>
              <p:nvPr/>
            </p:nvSpPr>
            <p:spPr bwMode="auto">
              <a:xfrm>
                <a:off x="4446" y="2058"/>
                <a:ext cx="288" cy="288"/>
              </a:xfrm>
              <a:prstGeom prst="ellipse">
                <a:avLst/>
              </a:prstGeom>
              <a:solidFill>
                <a:srgbClr val="680000"/>
              </a:solidFill>
              <a:ln w="9525">
                <a:round/>
                <a:headEnd/>
                <a:tailEnd/>
              </a:ln>
              <a:scene3d>
                <a:camera prst="legacyObliqueTopRight"/>
                <a:lightRig rig="legacyFlat1" dir="t"/>
              </a:scene3d>
              <a:sp3d extrusionH="36500" prstMaterial="legacyMetal">
                <a:bevelT w="13500" h="13500" prst="angle"/>
                <a:bevelB w="13500" h="13500" prst="angle"/>
                <a:extrusionClr>
                  <a:schemeClr val="tx1"/>
                </a:extrusionClr>
              </a:sp3d>
            </p:spPr>
            <p:txBody>
              <a:bodyPr wrap="none" anchor="ctr">
                <a:flatTx/>
              </a:bodyPr>
              <a:lstStyle/>
              <a:p>
                <a:endParaRPr lang="en-US"/>
              </a:p>
            </p:txBody>
          </p:sp>
        </p:grpSp>
      </p:grpSp>
    </p:spTree>
    <p:extLst>
      <p:ext uri="{BB962C8B-B14F-4D97-AF65-F5344CB8AC3E}">
        <p14:creationId xmlns:p14="http://schemas.microsoft.com/office/powerpoint/2010/main" val="45021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pic>
        <p:nvPicPr>
          <p:cNvPr id="7" name="图片 6">
            <a:extLst>
              <a:ext uri="{FF2B5EF4-FFF2-40B4-BE49-F238E27FC236}">
                <a16:creationId xmlns:a16="http://schemas.microsoft.com/office/drawing/2014/main" id="{A155ACE9-5980-4A07-A7FF-C15F607E0DBE}"/>
              </a:ext>
            </a:extLst>
          </p:cNvPr>
          <p:cNvPicPr>
            <a:picLocks noChangeAspect="1"/>
          </p:cNvPicPr>
          <p:nvPr/>
        </p:nvPicPr>
        <p:blipFill>
          <a:blip r:embed="rId2"/>
          <a:stretch>
            <a:fillRect/>
          </a:stretch>
        </p:blipFill>
        <p:spPr>
          <a:xfrm>
            <a:off x="683568" y="1772816"/>
            <a:ext cx="7017583" cy="4392488"/>
          </a:xfrm>
          <a:prstGeom prst="rect">
            <a:avLst/>
          </a:prstGeom>
        </p:spPr>
      </p:pic>
      <p:sp>
        <p:nvSpPr>
          <p:cNvPr id="8" name="文本框 7">
            <a:extLst>
              <a:ext uri="{FF2B5EF4-FFF2-40B4-BE49-F238E27FC236}">
                <a16:creationId xmlns:a16="http://schemas.microsoft.com/office/drawing/2014/main" id="{750AB32E-D5F0-4F2F-9C59-D12181FA5F23}"/>
              </a:ext>
            </a:extLst>
          </p:cNvPr>
          <p:cNvSpPr txBox="1"/>
          <p:nvPr/>
        </p:nvSpPr>
        <p:spPr>
          <a:xfrm>
            <a:off x="516310" y="1052736"/>
            <a:ext cx="8111380" cy="1077218"/>
          </a:xfrm>
          <a:prstGeom prst="rect">
            <a:avLst/>
          </a:prstGeom>
          <a:noFill/>
        </p:spPr>
        <p:txBody>
          <a:bodyPr wrap="square">
            <a:spAutoFit/>
          </a:bodyPr>
          <a:lstStyle/>
          <a:p>
            <a:pPr>
              <a:defRPr/>
            </a:pPr>
            <a:r>
              <a:rPr lang="zh-CN" altLang="en-US" sz="3200" kern="0">
                <a:latin typeface="Times New Roman" panose="02020603050405020304" pitchFamily="18" charset="0"/>
              </a:rPr>
              <a:t>线性模型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2291859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pic>
        <p:nvPicPr>
          <p:cNvPr id="6" name="图片 5">
            <a:extLst>
              <a:ext uri="{FF2B5EF4-FFF2-40B4-BE49-F238E27FC236}">
                <a16:creationId xmlns:a16="http://schemas.microsoft.com/office/drawing/2014/main" id="{CB05594F-EADC-42EB-AC69-AB7710307491}"/>
              </a:ext>
            </a:extLst>
          </p:cNvPr>
          <p:cNvPicPr>
            <a:picLocks noChangeAspect="1"/>
          </p:cNvPicPr>
          <p:nvPr/>
        </p:nvPicPr>
        <p:blipFill>
          <a:blip r:embed="rId2"/>
          <a:stretch>
            <a:fillRect/>
          </a:stretch>
        </p:blipFill>
        <p:spPr>
          <a:xfrm>
            <a:off x="755576" y="2107778"/>
            <a:ext cx="7344816" cy="3497531"/>
          </a:xfrm>
          <a:prstGeom prst="rect">
            <a:avLst/>
          </a:prstGeom>
        </p:spPr>
      </p:pic>
      <p:sp>
        <p:nvSpPr>
          <p:cNvPr id="8" name="文本框 7">
            <a:extLst>
              <a:ext uri="{FF2B5EF4-FFF2-40B4-BE49-F238E27FC236}">
                <a16:creationId xmlns:a16="http://schemas.microsoft.com/office/drawing/2014/main" id="{25E845DC-22C6-466D-BA63-29D631591785}"/>
              </a:ext>
            </a:extLst>
          </p:cNvPr>
          <p:cNvSpPr txBox="1"/>
          <p:nvPr/>
        </p:nvSpPr>
        <p:spPr>
          <a:xfrm>
            <a:off x="539552" y="1196752"/>
            <a:ext cx="8111380" cy="1077218"/>
          </a:xfrm>
          <a:prstGeom prst="rect">
            <a:avLst/>
          </a:prstGeom>
          <a:noFill/>
        </p:spPr>
        <p:txBody>
          <a:bodyPr wrap="square">
            <a:spAutoFit/>
          </a:bodyPr>
          <a:lstStyle/>
          <a:p>
            <a:pPr>
              <a:defRPr/>
            </a:pPr>
            <a:r>
              <a:rPr lang="zh-CN" altLang="en-US" sz="3200" kern="0">
                <a:latin typeface="Times New Roman" panose="02020603050405020304" pitchFamily="18" charset="0"/>
              </a:rPr>
              <a:t>线性回归</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2819288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pic>
        <p:nvPicPr>
          <p:cNvPr id="4" name="图片 3">
            <a:extLst>
              <a:ext uri="{FF2B5EF4-FFF2-40B4-BE49-F238E27FC236}">
                <a16:creationId xmlns:a16="http://schemas.microsoft.com/office/drawing/2014/main" id="{A0906A20-D231-4E85-B58A-FFAA9E64DAF5}"/>
              </a:ext>
            </a:extLst>
          </p:cNvPr>
          <p:cNvPicPr>
            <a:picLocks noChangeAspect="1"/>
          </p:cNvPicPr>
          <p:nvPr/>
        </p:nvPicPr>
        <p:blipFill>
          <a:blip r:embed="rId2"/>
          <a:stretch>
            <a:fillRect/>
          </a:stretch>
        </p:blipFill>
        <p:spPr>
          <a:xfrm>
            <a:off x="933761" y="1916832"/>
            <a:ext cx="7046990" cy="3960440"/>
          </a:xfrm>
          <a:prstGeom prst="rect">
            <a:avLst/>
          </a:prstGeom>
        </p:spPr>
      </p:pic>
      <p:sp>
        <p:nvSpPr>
          <p:cNvPr id="5" name="文本框 4">
            <a:extLst>
              <a:ext uri="{FF2B5EF4-FFF2-40B4-BE49-F238E27FC236}">
                <a16:creationId xmlns:a16="http://schemas.microsoft.com/office/drawing/2014/main" id="{A6B3DF92-DAB9-4AC2-92D6-D13D16016508}"/>
              </a:ext>
            </a:extLst>
          </p:cNvPr>
          <p:cNvSpPr txBox="1"/>
          <p:nvPr/>
        </p:nvSpPr>
        <p:spPr>
          <a:xfrm>
            <a:off x="401566" y="1124744"/>
            <a:ext cx="8111380" cy="1077218"/>
          </a:xfrm>
          <a:prstGeom prst="rect">
            <a:avLst/>
          </a:prstGeom>
          <a:noFill/>
        </p:spPr>
        <p:txBody>
          <a:bodyPr wrap="square">
            <a:spAutoFit/>
          </a:bodyPr>
          <a:lstStyle/>
          <a:p>
            <a:pPr>
              <a:defRPr/>
            </a:pPr>
            <a:r>
              <a:rPr lang="zh-CN" altLang="en-US" sz="3200" kern="0">
                <a:latin typeface="Times New Roman" panose="02020603050405020304" pitchFamily="18" charset="0"/>
              </a:rPr>
              <a:t>解决方案</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srgbClr val="000000"/>
              </a:solidFill>
              <a:effectLst/>
              <a:uLnTx/>
              <a:uFillTx/>
              <a:latin typeface="黑体" pitchFamily="49" charset="-122"/>
              <a:ea typeface="黑体" pitchFamily="49" charset="-122"/>
              <a:cs typeface="+mn-cs"/>
            </a:endParaRPr>
          </a:p>
        </p:txBody>
      </p:sp>
    </p:spTree>
    <p:extLst>
      <p:ext uri="{BB962C8B-B14F-4D97-AF65-F5344CB8AC3E}">
        <p14:creationId xmlns:p14="http://schemas.microsoft.com/office/powerpoint/2010/main" val="2249978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sp>
        <p:nvSpPr>
          <p:cNvPr id="3" name="文本框 2">
            <a:extLst>
              <a:ext uri="{FF2B5EF4-FFF2-40B4-BE49-F238E27FC236}">
                <a16:creationId xmlns:a16="http://schemas.microsoft.com/office/drawing/2014/main" id="{9D464D74-19DC-4679-9536-2DA48BF53AE9}"/>
              </a:ext>
            </a:extLst>
          </p:cNvPr>
          <p:cNvSpPr txBox="1"/>
          <p:nvPr/>
        </p:nvSpPr>
        <p:spPr>
          <a:xfrm>
            <a:off x="323528" y="980728"/>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Sigmoid</a:t>
            </a:r>
            <a:r>
              <a:rPr lang="zh-CN" altLang="en-US" sz="3200" kern="0">
                <a:latin typeface="Times New Roman" panose="02020603050405020304" pitchFamily="18" charset="0"/>
              </a:rPr>
              <a:t>函数</a:t>
            </a:r>
          </a:p>
        </p:txBody>
      </p:sp>
      <p:pic>
        <p:nvPicPr>
          <p:cNvPr id="5" name="图片 4">
            <a:extLst>
              <a:ext uri="{FF2B5EF4-FFF2-40B4-BE49-F238E27FC236}">
                <a16:creationId xmlns:a16="http://schemas.microsoft.com/office/drawing/2014/main" id="{83A96E17-DD6E-4F00-8F2C-1C8ECB133AED}"/>
              </a:ext>
            </a:extLst>
          </p:cNvPr>
          <p:cNvPicPr>
            <a:picLocks noChangeAspect="1"/>
          </p:cNvPicPr>
          <p:nvPr/>
        </p:nvPicPr>
        <p:blipFill>
          <a:blip r:embed="rId2"/>
          <a:stretch>
            <a:fillRect/>
          </a:stretch>
        </p:blipFill>
        <p:spPr>
          <a:xfrm>
            <a:off x="742814" y="1988840"/>
            <a:ext cx="7272808" cy="3705921"/>
          </a:xfrm>
          <a:prstGeom prst="rect">
            <a:avLst/>
          </a:prstGeom>
        </p:spPr>
      </p:pic>
    </p:spTree>
    <p:extLst>
      <p:ext uri="{BB962C8B-B14F-4D97-AF65-F5344CB8AC3E}">
        <p14:creationId xmlns:p14="http://schemas.microsoft.com/office/powerpoint/2010/main" val="2295641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sp>
        <p:nvSpPr>
          <p:cNvPr id="3" name="文本框 2">
            <a:extLst>
              <a:ext uri="{FF2B5EF4-FFF2-40B4-BE49-F238E27FC236}">
                <a16:creationId xmlns:a16="http://schemas.microsoft.com/office/drawing/2014/main" id="{4B5FAB8F-7E4C-4AB1-96AE-27FDEB5C0F03}"/>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损失函数</a:t>
            </a:r>
          </a:p>
        </p:txBody>
      </p:sp>
      <p:pic>
        <p:nvPicPr>
          <p:cNvPr id="5" name="图片 4">
            <a:extLst>
              <a:ext uri="{FF2B5EF4-FFF2-40B4-BE49-F238E27FC236}">
                <a16:creationId xmlns:a16="http://schemas.microsoft.com/office/drawing/2014/main" id="{0BB3E337-7B92-4F60-80AE-341E7329CAD1}"/>
              </a:ext>
            </a:extLst>
          </p:cNvPr>
          <p:cNvPicPr>
            <a:picLocks noChangeAspect="1"/>
          </p:cNvPicPr>
          <p:nvPr/>
        </p:nvPicPr>
        <p:blipFill rotWithShape="1">
          <a:blip r:embed="rId2"/>
          <a:srcRect b="56137"/>
          <a:stretch/>
        </p:blipFill>
        <p:spPr>
          <a:xfrm>
            <a:off x="1050179" y="2141666"/>
            <a:ext cx="7043642" cy="1575366"/>
          </a:xfrm>
          <a:prstGeom prst="rect">
            <a:avLst/>
          </a:prstGeom>
        </p:spPr>
      </p:pic>
      <p:grpSp>
        <p:nvGrpSpPr>
          <p:cNvPr id="27" name="组合 26">
            <a:extLst>
              <a:ext uri="{FF2B5EF4-FFF2-40B4-BE49-F238E27FC236}">
                <a16:creationId xmlns:a16="http://schemas.microsoft.com/office/drawing/2014/main" id="{3BCE7544-9168-44B2-9ABB-FA5D04586341}"/>
              </a:ext>
            </a:extLst>
          </p:cNvPr>
          <p:cNvGrpSpPr/>
          <p:nvPr/>
        </p:nvGrpSpPr>
        <p:grpSpPr>
          <a:xfrm>
            <a:off x="2280615" y="3694871"/>
            <a:ext cx="4197206" cy="2038385"/>
            <a:chOff x="2085968" y="3501008"/>
            <a:chExt cx="4197206" cy="2038385"/>
          </a:xfrm>
        </p:grpSpPr>
        <p:sp>
          <p:nvSpPr>
            <p:cNvPr id="13" name="矩形 12">
              <a:extLst>
                <a:ext uri="{FF2B5EF4-FFF2-40B4-BE49-F238E27FC236}">
                  <a16:creationId xmlns:a16="http://schemas.microsoft.com/office/drawing/2014/main" id="{321F8182-6FB8-4F35-A059-45677E00F2BD}"/>
                </a:ext>
              </a:extLst>
            </p:cNvPr>
            <p:cNvSpPr/>
            <p:nvPr/>
          </p:nvSpPr>
          <p:spPr>
            <a:xfrm>
              <a:off x="2179835" y="3501008"/>
              <a:ext cx="452387" cy="1669055"/>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X1</a:t>
              </a:r>
            </a:p>
            <a:p>
              <a:pPr algn="ctr"/>
              <a:r>
                <a:rPr lang="en-US" altLang="zh-CN" dirty="0"/>
                <a:t>X2</a:t>
              </a:r>
            </a:p>
            <a:p>
              <a:pPr algn="ctr"/>
              <a:r>
                <a:rPr lang="en-US" altLang="zh-CN" dirty="0"/>
                <a:t>…</a:t>
              </a:r>
            </a:p>
            <a:p>
              <a:pPr algn="ctr"/>
              <a:r>
                <a:rPr lang="en-US" altLang="zh-CN" dirty="0" err="1"/>
                <a:t>xn</a:t>
              </a:r>
              <a:endParaRPr lang="zh-CN" altLang="en-US" dirty="0"/>
            </a:p>
          </p:txBody>
        </p:sp>
        <p:sp>
          <p:nvSpPr>
            <p:cNvPr id="14" name="矩形 13">
              <a:extLst>
                <a:ext uri="{FF2B5EF4-FFF2-40B4-BE49-F238E27FC236}">
                  <a16:creationId xmlns:a16="http://schemas.microsoft.com/office/drawing/2014/main" id="{5DB5E7A1-EFCE-4384-B47E-DBAE0464268D}"/>
                </a:ext>
              </a:extLst>
            </p:cNvPr>
            <p:cNvSpPr/>
            <p:nvPr/>
          </p:nvSpPr>
          <p:spPr>
            <a:xfrm>
              <a:off x="3301082" y="4144610"/>
              <a:ext cx="452387" cy="731519"/>
            </a:xfrm>
            <a:prstGeom prst="rect">
              <a:avLst/>
            </a:prstGeom>
            <a:solidFill>
              <a:srgbClr val="EB6E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2.1</a:t>
              </a:r>
              <a:endParaRPr lang="zh-CN" altLang="en-US" sz="1600" dirty="0"/>
            </a:p>
          </p:txBody>
        </p:sp>
        <p:sp>
          <p:nvSpPr>
            <p:cNvPr id="15" name="矩形 14">
              <a:extLst>
                <a:ext uri="{FF2B5EF4-FFF2-40B4-BE49-F238E27FC236}">
                  <a16:creationId xmlns:a16="http://schemas.microsoft.com/office/drawing/2014/main" id="{26BF6C5D-9066-4C56-820F-1E5A8F302DD1}"/>
                </a:ext>
              </a:extLst>
            </p:cNvPr>
            <p:cNvSpPr/>
            <p:nvPr/>
          </p:nvSpPr>
          <p:spPr>
            <a:xfrm>
              <a:off x="4807211" y="3872322"/>
              <a:ext cx="517155" cy="1309015"/>
            </a:xfrm>
            <a:prstGeom prst="rect">
              <a:avLst/>
            </a:prstGeom>
            <a:solidFill>
              <a:srgbClr val="506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0.8</a:t>
              </a:r>
            </a:p>
            <a:p>
              <a:pPr algn="ctr"/>
              <a:endParaRPr lang="en-US" altLang="zh-CN" sz="1600" dirty="0"/>
            </a:p>
            <a:p>
              <a:pPr algn="ctr"/>
              <a:r>
                <a:rPr lang="en-US" altLang="zh-CN" sz="1600" dirty="0"/>
                <a:t>0.2</a:t>
              </a:r>
              <a:endParaRPr lang="zh-CN" altLang="en-US" sz="1600" dirty="0"/>
            </a:p>
          </p:txBody>
        </p:sp>
        <p:sp>
          <p:nvSpPr>
            <p:cNvPr id="16" name="文本框 15">
              <a:extLst>
                <a:ext uri="{FF2B5EF4-FFF2-40B4-BE49-F238E27FC236}">
                  <a16:creationId xmlns:a16="http://schemas.microsoft.com/office/drawing/2014/main" id="{E4C50094-8CAD-40C5-B2D5-B7715A57D3B6}"/>
                </a:ext>
              </a:extLst>
            </p:cNvPr>
            <p:cNvSpPr txBox="1"/>
            <p:nvPr/>
          </p:nvSpPr>
          <p:spPr>
            <a:xfrm>
              <a:off x="5616728" y="3898329"/>
              <a:ext cx="593766" cy="1200329"/>
            </a:xfrm>
            <a:prstGeom prst="rect">
              <a:avLst/>
            </a:prstGeom>
            <a:noFill/>
          </p:spPr>
          <p:txBody>
            <a:bodyPr wrap="square" rtlCol="0">
              <a:spAutoFit/>
            </a:bodyPr>
            <a:lstStyle/>
            <a:p>
              <a:pPr algn="ctr"/>
              <a:r>
                <a:rPr lang="en-US" altLang="zh-CN" sz="2400" b="1" dirty="0"/>
                <a:t>0</a:t>
              </a:r>
            </a:p>
            <a:p>
              <a:pPr algn="ctr"/>
              <a:r>
                <a:rPr lang="en-US" altLang="zh-CN" sz="2400" b="1" dirty="0"/>
                <a:t>or</a:t>
              </a:r>
            </a:p>
            <a:p>
              <a:pPr algn="ctr"/>
              <a:r>
                <a:rPr lang="en-US" altLang="zh-CN" sz="2400" b="1" dirty="0"/>
                <a:t>1</a:t>
              </a:r>
              <a:endParaRPr lang="zh-CN" altLang="en-US" sz="2400" b="1" dirty="0"/>
            </a:p>
          </p:txBody>
        </p:sp>
        <p:sp>
          <p:nvSpPr>
            <p:cNvPr id="17" name="文本框 16">
              <a:extLst>
                <a:ext uri="{FF2B5EF4-FFF2-40B4-BE49-F238E27FC236}">
                  <a16:creationId xmlns:a16="http://schemas.microsoft.com/office/drawing/2014/main" id="{DA759F94-BA57-42CE-910F-C3579E046B84}"/>
                </a:ext>
              </a:extLst>
            </p:cNvPr>
            <p:cNvSpPr txBox="1"/>
            <p:nvPr/>
          </p:nvSpPr>
          <p:spPr>
            <a:xfrm>
              <a:off x="2085968" y="5170061"/>
              <a:ext cx="7073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输入</a:t>
              </a:r>
            </a:p>
          </p:txBody>
        </p:sp>
        <p:sp>
          <p:nvSpPr>
            <p:cNvPr id="18" name="文本框 17">
              <a:extLst>
                <a:ext uri="{FF2B5EF4-FFF2-40B4-BE49-F238E27FC236}">
                  <a16:creationId xmlns:a16="http://schemas.microsoft.com/office/drawing/2014/main" id="{DEAC7E5C-91F0-44A9-ADA2-7F0E65F81308}"/>
                </a:ext>
              </a:extLst>
            </p:cNvPr>
            <p:cNvSpPr txBox="1"/>
            <p:nvPr/>
          </p:nvSpPr>
          <p:spPr>
            <a:xfrm>
              <a:off x="3064918" y="5162594"/>
              <a:ext cx="941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中间值</a:t>
              </a:r>
            </a:p>
          </p:txBody>
        </p:sp>
        <p:sp>
          <p:nvSpPr>
            <p:cNvPr id="19" name="文本框 18">
              <a:extLst>
                <a:ext uri="{FF2B5EF4-FFF2-40B4-BE49-F238E27FC236}">
                  <a16:creationId xmlns:a16="http://schemas.microsoft.com/office/drawing/2014/main" id="{13E1DB6D-B1E2-417E-B4A4-6751EC9EE57E}"/>
                </a:ext>
              </a:extLst>
            </p:cNvPr>
            <p:cNvSpPr txBox="1"/>
            <p:nvPr/>
          </p:nvSpPr>
          <p:spPr>
            <a:xfrm>
              <a:off x="4648516" y="5170061"/>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概率</a:t>
              </a:r>
            </a:p>
          </p:txBody>
        </p:sp>
        <p:sp>
          <p:nvSpPr>
            <p:cNvPr id="20" name="文本框 19">
              <a:extLst>
                <a:ext uri="{FF2B5EF4-FFF2-40B4-BE49-F238E27FC236}">
                  <a16:creationId xmlns:a16="http://schemas.microsoft.com/office/drawing/2014/main" id="{90AA8792-45BB-4A49-B138-7C06839F7C43}"/>
                </a:ext>
              </a:extLst>
            </p:cNvPr>
            <p:cNvSpPr txBox="1"/>
            <p:nvPr/>
          </p:nvSpPr>
          <p:spPr>
            <a:xfrm>
              <a:off x="5581334" y="5170061"/>
              <a:ext cx="70184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a:t>
              </a:r>
            </a:p>
          </p:txBody>
        </p:sp>
        <p:sp>
          <p:nvSpPr>
            <p:cNvPr id="21" name="文本框 20">
              <a:extLst>
                <a:ext uri="{FF2B5EF4-FFF2-40B4-BE49-F238E27FC236}">
                  <a16:creationId xmlns:a16="http://schemas.microsoft.com/office/drawing/2014/main" id="{E4C8D03B-785E-45DE-9376-6C34D071FFE1}"/>
                </a:ext>
              </a:extLst>
            </p:cNvPr>
            <p:cNvSpPr txBox="1"/>
            <p:nvPr/>
          </p:nvSpPr>
          <p:spPr>
            <a:xfrm>
              <a:off x="2665967" y="4215699"/>
              <a:ext cx="707304"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线性回归</a:t>
              </a:r>
            </a:p>
          </p:txBody>
        </p:sp>
        <p:sp>
          <p:nvSpPr>
            <p:cNvPr id="22" name="文本框 21">
              <a:extLst>
                <a:ext uri="{FF2B5EF4-FFF2-40B4-BE49-F238E27FC236}">
                  <a16:creationId xmlns:a16="http://schemas.microsoft.com/office/drawing/2014/main" id="{054BFC10-BDDA-4F9F-9CD9-FCB2CD63DFE6}"/>
                </a:ext>
              </a:extLst>
            </p:cNvPr>
            <p:cNvSpPr txBox="1"/>
            <p:nvPr/>
          </p:nvSpPr>
          <p:spPr>
            <a:xfrm>
              <a:off x="3714445" y="4215699"/>
              <a:ext cx="1106021" cy="584775"/>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Sigmoid</a:t>
              </a:r>
              <a:r>
                <a:rPr lang="zh-CN" altLang="en-US" sz="1600" dirty="0">
                  <a:latin typeface="微软雅黑" panose="020B0503020204020204" pitchFamily="34" charset="-122"/>
                  <a:ea typeface="微软雅黑" panose="020B0503020204020204" pitchFamily="34" charset="-122"/>
                </a:rPr>
                <a:t>函数</a:t>
              </a:r>
            </a:p>
          </p:txBody>
        </p:sp>
        <p:cxnSp>
          <p:nvCxnSpPr>
            <p:cNvPr id="23" name="直接箭头连接符 22">
              <a:extLst>
                <a:ext uri="{FF2B5EF4-FFF2-40B4-BE49-F238E27FC236}">
                  <a16:creationId xmlns:a16="http://schemas.microsoft.com/office/drawing/2014/main" id="{97736F0B-7661-436D-BECF-840BE426288F}"/>
                </a:ext>
              </a:extLst>
            </p:cNvPr>
            <p:cNvCxnSpPr/>
            <p:nvPr/>
          </p:nvCxnSpPr>
          <p:spPr>
            <a:xfrm>
              <a:off x="5295739" y="4498493"/>
              <a:ext cx="479779" cy="25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D87FC07-BAAA-4AB4-BF09-34FFCD0A4C21}"/>
                </a:ext>
              </a:extLst>
            </p:cNvPr>
            <p:cNvCxnSpPr>
              <a:cxnSpLocks/>
              <a:endCxn id="22" idx="3"/>
            </p:cNvCxnSpPr>
            <p:nvPr/>
          </p:nvCxnSpPr>
          <p:spPr>
            <a:xfrm flipV="1">
              <a:off x="3887417" y="4508087"/>
              <a:ext cx="933049" cy="746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E294F51-2E51-4E64-841A-5955FF3A9EF6}"/>
                </a:ext>
              </a:extLst>
            </p:cNvPr>
            <p:cNvCxnSpPr>
              <a:cxnSpLocks/>
            </p:cNvCxnSpPr>
            <p:nvPr/>
          </p:nvCxnSpPr>
          <p:spPr>
            <a:xfrm flipV="1">
              <a:off x="2707157" y="4498493"/>
              <a:ext cx="544184" cy="94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7902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sp>
        <p:nvSpPr>
          <p:cNvPr id="3" name="文本框 2">
            <a:extLst>
              <a:ext uri="{FF2B5EF4-FFF2-40B4-BE49-F238E27FC236}">
                <a16:creationId xmlns:a16="http://schemas.microsoft.com/office/drawing/2014/main" id="{4B5FAB8F-7E4C-4AB1-96AE-27FDEB5C0F03}"/>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似然函数</a:t>
            </a:r>
          </a:p>
        </p:txBody>
      </p:sp>
      <p:pic>
        <p:nvPicPr>
          <p:cNvPr id="6" name="图片 5">
            <a:extLst>
              <a:ext uri="{FF2B5EF4-FFF2-40B4-BE49-F238E27FC236}">
                <a16:creationId xmlns:a16="http://schemas.microsoft.com/office/drawing/2014/main" id="{36FF6C92-705C-432B-B058-1637C9B4A8E6}"/>
              </a:ext>
            </a:extLst>
          </p:cNvPr>
          <p:cNvPicPr>
            <a:picLocks noChangeAspect="1"/>
          </p:cNvPicPr>
          <p:nvPr/>
        </p:nvPicPr>
        <p:blipFill>
          <a:blip r:embed="rId2"/>
          <a:stretch>
            <a:fillRect/>
          </a:stretch>
        </p:blipFill>
        <p:spPr>
          <a:xfrm>
            <a:off x="899592" y="1844824"/>
            <a:ext cx="6696744" cy="4028571"/>
          </a:xfrm>
          <a:prstGeom prst="rect">
            <a:avLst/>
          </a:prstGeom>
        </p:spPr>
      </p:pic>
    </p:spTree>
    <p:extLst>
      <p:ext uri="{BB962C8B-B14F-4D97-AF65-F5344CB8AC3E}">
        <p14:creationId xmlns:p14="http://schemas.microsoft.com/office/powerpoint/2010/main" val="1390105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sp>
        <p:nvSpPr>
          <p:cNvPr id="3" name="文本框 2">
            <a:extLst>
              <a:ext uri="{FF2B5EF4-FFF2-40B4-BE49-F238E27FC236}">
                <a16:creationId xmlns:a16="http://schemas.microsoft.com/office/drawing/2014/main" id="{4B5FAB8F-7E4C-4AB1-96AE-27FDEB5C0F03}"/>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梯度下降法</a:t>
            </a:r>
          </a:p>
        </p:txBody>
      </p:sp>
      <p:pic>
        <p:nvPicPr>
          <p:cNvPr id="5" name="图片 4">
            <a:extLst>
              <a:ext uri="{FF2B5EF4-FFF2-40B4-BE49-F238E27FC236}">
                <a16:creationId xmlns:a16="http://schemas.microsoft.com/office/drawing/2014/main" id="{91B7155D-6585-43B2-9812-F1628E7D0821}"/>
              </a:ext>
            </a:extLst>
          </p:cNvPr>
          <p:cNvPicPr>
            <a:picLocks noChangeAspect="1"/>
          </p:cNvPicPr>
          <p:nvPr/>
        </p:nvPicPr>
        <p:blipFill>
          <a:blip r:embed="rId2"/>
          <a:stretch>
            <a:fillRect/>
          </a:stretch>
        </p:blipFill>
        <p:spPr>
          <a:xfrm>
            <a:off x="899592" y="2022123"/>
            <a:ext cx="6828571" cy="2927563"/>
          </a:xfrm>
          <a:prstGeom prst="rect">
            <a:avLst/>
          </a:prstGeom>
        </p:spPr>
      </p:pic>
    </p:spTree>
    <p:extLst>
      <p:ext uri="{BB962C8B-B14F-4D97-AF65-F5344CB8AC3E}">
        <p14:creationId xmlns:p14="http://schemas.microsoft.com/office/powerpoint/2010/main" val="125385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BC1FA-0479-4412-BA77-D6C960070461}"/>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7.3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逻辑回归</a:t>
            </a:r>
            <a:endParaRPr lang="en-US"/>
          </a:p>
        </p:txBody>
      </p:sp>
      <p:sp>
        <p:nvSpPr>
          <p:cNvPr id="3" name="文本框 2">
            <a:extLst>
              <a:ext uri="{FF2B5EF4-FFF2-40B4-BE49-F238E27FC236}">
                <a16:creationId xmlns:a16="http://schemas.microsoft.com/office/drawing/2014/main" id="{4B5FAB8F-7E4C-4AB1-96AE-27FDEB5C0F03}"/>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似然函数</a:t>
            </a:r>
          </a:p>
        </p:txBody>
      </p:sp>
      <p:pic>
        <p:nvPicPr>
          <p:cNvPr id="5" name="图片 4">
            <a:extLst>
              <a:ext uri="{FF2B5EF4-FFF2-40B4-BE49-F238E27FC236}">
                <a16:creationId xmlns:a16="http://schemas.microsoft.com/office/drawing/2014/main" id="{16113188-923C-455A-BCB1-8083B6353456}"/>
              </a:ext>
            </a:extLst>
          </p:cNvPr>
          <p:cNvPicPr>
            <a:picLocks noChangeAspect="1"/>
          </p:cNvPicPr>
          <p:nvPr/>
        </p:nvPicPr>
        <p:blipFill>
          <a:blip r:embed="rId2"/>
          <a:stretch>
            <a:fillRect/>
          </a:stretch>
        </p:blipFill>
        <p:spPr>
          <a:xfrm>
            <a:off x="1043608" y="1844824"/>
            <a:ext cx="6408712" cy="4142857"/>
          </a:xfrm>
          <a:prstGeom prst="rect">
            <a:avLst/>
          </a:prstGeom>
        </p:spPr>
      </p:pic>
    </p:spTree>
    <p:extLst>
      <p:ext uri="{BB962C8B-B14F-4D97-AF65-F5344CB8AC3E}">
        <p14:creationId xmlns:p14="http://schemas.microsoft.com/office/powerpoint/2010/main" val="2841466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59629DF1-D8AD-4485-9DCE-7232E84DADF7}"/>
              </a:ext>
            </a:extLst>
          </p:cNvPr>
          <p:cNvPicPr>
            <a:picLocks noChangeAspect="1"/>
          </p:cNvPicPr>
          <p:nvPr/>
        </p:nvPicPr>
        <p:blipFill>
          <a:blip r:embed="rId2"/>
          <a:stretch>
            <a:fillRect/>
          </a:stretch>
        </p:blipFill>
        <p:spPr>
          <a:xfrm>
            <a:off x="611560" y="3919089"/>
            <a:ext cx="7669360" cy="2407503"/>
          </a:xfrm>
          <a:prstGeom prst="rect">
            <a:avLst/>
          </a:prstGeom>
        </p:spPr>
      </p:pic>
      <p:pic>
        <p:nvPicPr>
          <p:cNvPr id="8" name="图片 7">
            <a:extLst>
              <a:ext uri="{FF2B5EF4-FFF2-40B4-BE49-F238E27FC236}">
                <a16:creationId xmlns:a16="http://schemas.microsoft.com/office/drawing/2014/main" id="{FC232BCB-B51E-4235-8BED-C85FDADDA847}"/>
              </a:ext>
            </a:extLst>
          </p:cNvPr>
          <p:cNvPicPr>
            <a:picLocks noChangeAspect="1"/>
          </p:cNvPicPr>
          <p:nvPr/>
        </p:nvPicPr>
        <p:blipFill>
          <a:blip r:embed="rId3"/>
          <a:stretch>
            <a:fillRect/>
          </a:stretch>
        </p:blipFill>
        <p:spPr>
          <a:xfrm>
            <a:off x="1619672" y="930011"/>
            <a:ext cx="4972842" cy="2869774"/>
          </a:xfrm>
          <a:prstGeom prst="rect">
            <a:avLst/>
          </a:prstGeom>
        </p:spPr>
      </p:pic>
    </p:spTree>
    <p:extLst>
      <p:ext uri="{BB962C8B-B14F-4D97-AF65-F5344CB8AC3E}">
        <p14:creationId xmlns:p14="http://schemas.microsoft.com/office/powerpoint/2010/main" val="73741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41450649-6769-4FE5-ADC0-9E3FC5B83025}"/>
              </a:ext>
            </a:extLst>
          </p:cNvPr>
          <p:cNvPicPr>
            <a:picLocks noChangeAspect="1"/>
          </p:cNvPicPr>
          <p:nvPr/>
        </p:nvPicPr>
        <p:blipFill>
          <a:blip r:embed="rId2"/>
          <a:stretch>
            <a:fillRect/>
          </a:stretch>
        </p:blipFill>
        <p:spPr>
          <a:xfrm>
            <a:off x="539552" y="1220090"/>
            <a:ext cx="7848872" cy="4906476"/>
          </a:xfrm>
          <a:prstGeom prst="rect">
            <a:avLst/>
          </a:prstGeom>
        </p:spPr>
      </p:pic>
    </p:spTree>
    <p:extLst>
      <p:ext uri="{BB962C8B-B14F-4D97-AF65-F5344CB8AC3E}">
        <p14:creationId xmlns:p14="http://schemas.microsoft.com/office/powerpoint/2010/main" val="10649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0539-A99A-4B40-83F1-011C3E0CFABA}"/>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内容占位符 2">
            <a:extLst>
              <a:ext uri="{FF2B5EF4-FFF2-40B4-BE49-F238E27FC236}">
                <a16:creationId xmlns:a16="http://schemas.microsoft.com/office/drawing/2014/main" id="{796E90FD-0500-4C4E-BB34-A4CA20CB7252}"/>
              </a:ext>
            </a:extLst>
          </p:cNvPr>
          <p:cNvSpPr>
            <a:spLocks noGrp="1"/>
          </p:cNvSpPr>
          <p:nvPr>
            <p:ph idx="1"/>
          </p:nvPr>
        </p:nvSpPr>
        <p:spPr>
          <a:xfrm>
            <a:off x="251520" y="876009"/>
            <a:ext cx="8784976" cy="5145088"/>
          </a:xfrm>
        </p:spPr>
        <p:txBody>
          <a:bodyPr/>
          <a:lstStyle/>
          <a:p>
            <a:pPr marL="0" indent="0">
              <a:buNone/>
            </a:pPr>
            <a:r>
              <a:rPr lang="en-US" altLang="zh-CN"/>
              <a:t>1952</a:t>
            </a:r>
            <a:r>
              <a:rPr lang="zh-CN" altLang="en-US"/>
              <a:t>年，</a:t>
            </a:r>
            <a:r>
              <a:rPr lang="en-US" altLang="zh-CN"/>
              <a:t>IBM</a:t>
            </a:r>
            <a:r>
              <a:rPr lang="zh-CN" altLang="en-US"/>
              <a:t>的</a:t>
            </a:r>
            <a:r>
              <a:rPr lang="en-US" altLang="zh-CN"/>
              <a:t>Samuel</a:t>
            </a:r>
            <a:r>
              <a:rPr lang="zh-CN" altLang="en-US"/>
              <a:t>设计了一款可以学习的跳棋程序，这个程序能通过观察棋子的走位来自动化、智能化的构建新的模型，并提高自己的下棋技巧。</a:t>
            </a:r>
          </a:p>
        </p:txBody>
      </p:sp>
      <p:pic>
        <p:nvPicPr>
          <p:cNvPr id="4" name="图片 3">
            <a:extLst>
              <a:ext uri="{FF2B5EF4-FFF2-40B4-BE49-F238E27FC236}">
                <a16:creationId xmlns:a16="http://schemas.microsoft.com/office/drawing/2014/main" id="{AE5C1240-CEA0-4AE7-A571-9AB251475B43}"/>
              </a:ext>
            </a:extLst>
          </p:cNvPr>
          <p:cNvPicPr>
            <a:picLocks noChangeAspect="1"/>
          </p:cNvPicPr>
          <p:nvPr/>
        </p:nvPicPr>
        <p:blipFill>
          <a:blip r:embed="rId2"/>
          <a:stretch>
            <a:fillRect/>
          </a:stretch>
        </p:blipFill>
        <p:spPr>
          <a:xfrm>
            <a:off x="1619672" y="2924944"/>
            <a:ext cx="5249639" cy="3312368"/>
          </a:xfrm>
          <a:prstGeom prst="rect">
            <a:avLst/>
          </a:prstGeom>
        </p:spPr>
      </p:pic>
      <p:sp>
        <p:nvSpPr>
          <p:cNvPr id="5" name="文本框 4">
            <a:extLst>
              <a:ext uri="{FF2B5EF4-FFF2-40B4-BE49-F238E27FC236}">
                <a16:creationId xmlns:a16="http://schemas.microsoft.com/office/drawing/2014/main" id="{5FA428A7-D017-49EC-8202-EF735DEB9EDE}"/>
              </a:ext>
            </a:extLst>
          </p:cNvPr>
          <p:cNvSpPr txBox="1"/>
          <p:nvPr/>
        </p:nvSpPr>
        <p:spPr>
          <a:xfrm>
            <a:off x="-5882" y="5657671"/>
            <a:ext cx="9149882" cy="1200329"/>
          </a:xfrm>
          <a:prstGeom prst="rect">
            <a:avLst/>
          </a:prstGeom>
          <a:solidFill>
            <a:srgbClr val="FFFF00"/>
          </a:solidFill>
          <a:ln>
            <a:solidFill>
              <a:srgbClr val="FF0000"/>
            </a:solidFill>
          </a:ln>
        </p:spPr>
        <p:txBody>
          <a:bodyPr wrap="square" rtlCol="0">
            <a:spAutoFit/>
          </a:bodyPr>
          <a:lstStyle/>
          <a:p>
            <a:r>
              <a:rPr lang="zh-CN" altLang="en-US" sz="2400">
                <a:solidFill>
                  <a:srgbClr val="FF0000"/>
                </a:solidFill>
              </a:rPr>
              <a:t>尽管</a:t>
            </a:r>
            <a:r>
              <a:rPr lang="en-US" altLang="zh-CN" sz="2400">
                <a:solidFill>
                  <a:srgbClr val="FF0000"/>
                </a:solidFill>
              </a:rPr>
              <a:t>Samuel</a:t>
            </a:r>
            <a:r>
              <a:rPr lang="zh-CN" altLang="en-US" sz="2400">
                <a:solidFill>
                  <a:srgbClr val="FF0000"/>
                </a:solidFill>
              </a:rPr>
              <a:t>棋艺水平有限，但因为计算机有着足够的耐心，去下上万盘的棋。通过这些练习，计算机获得无比丰富的经验，于是渐渐成为了比</a:t>
            </a:r>
            <a:r>
              <a:rPr lang="en-US" altLang="zh-CN" sz="2400">
                <a:solidFill>
                  <a:srgbClr val="FF0000"/>
                </a:solidFill>
              </a:rPr>
              <a:t>Samuel</a:t>
            </a:r>
            <a:r>
              <a:rPr lang="zh-CN" altLang="en-US" sz="2400">
                <a:solidFill>
                  <a:srgbClr val="FF0000"/>
                </a:solidFill>
              </a:rPr>
              <a:t>更厉害的西洋棋手。</a:t>
            </a:r>
            <a:endParaRPr lang="en-US" sz="2400">
              <a:solidFill>
                <a:srgbClr val="FF0000"/>
              </a:solidFill>
            </a:endParaRPr>
          </a:p>
        </p:txBody>
      </p:sp>
    </p:spTree>
    <p:extLst>
      <p:ext uri="{BB962C8B-B14F-4D97-AF65-F5344CB8AC3E}">
        <p14:creationId xmlns:p14="http://schemas.microsoft.com/office/powerpoint/2010/main" val="349247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1E1C63F7-B9A5-4B70-BFD9-5350A9C91389}"/>
              </a:ext>
            </a:extLst>
          </p:cNvPr>
          <p:cNvPicPr>
            <a:picLocks noChangeAspect="1"/>
          </p:cNvPicPr>
          <p:nvPr/>
        </p:nvPicPr>
        <p:blipFill>
          <a:blip r:embed="rId2"/>
          <a:stretch>
            <a:fillRect/>
          </a:stretch>
        </p:blipFill>
        <p:spPr>
          <a:xfrm>
            <a:off x="2195736" y="846333"/>
            <a:ext cx="3456384" cy="3270557"/>
          </a:xfrm>
          <a:prstGeom prst="rect">
            <a:avLst/>
          </a:prstGeom>
        </p:spPr>
      </p:pic>
      <p:pic>
        <p:nvPicPr>
          <p:cNvPr id="8" name="图片 7">
            <a:extLst>
              <a:ext uri="{FF2B5EF4-FFF2-40B4-BE49-F238E27FC236}">
                <a16:creationId xmlns:a16="http://schemas.microsoft.com/office/drawing/2014/main" id="{B0F59E54-AFB2-48F5-9D29-FB1A799DC886}"/>
              </a:ext>
            </a:extLst>
          </p:cNvPr>
          <p:cNvPicPr>
            <a:picLocks noChangeAspect="1"/>
          </p:cNvPicPr>
          <p:nvPr/>
        </p:nvPicPr>
        <p:blipFill>
          <a:blip r:embed="rId3"/>
          <a:stretch>
            <a:fillRect/>
          </a:stretch>
        </p:blipFill>
        <p:spPr>
          <a:xfrm>
            <a:off x="107975" y="4149080"/>
            <a:ext cx="8568481" cy="2111128"/>
          </a:xfrm>
          <a:prstGeom prst="rect">
            <a:avLst/>
          </a:prstGeom>
        </p:spPr>
      </p:pic>
    </p:spTree>
    <p:extLst>
      <p:ext uri="{BB962C8B-B14F-4D97-AF65-F5344CB8AC3E}">
        <p14:creationId xmlns:p14="http://schemas.microsoft.com/office/powerpoint/2010/main" val="365548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AEA26241-0C29-4B22-96D5-5792B5DCFFED}"/>
              </a:ext>
            </a:extLst>
          </p:cNvPr>
          <p:cNvPicPr>
            <a:picLocks noChangeAspect="1"/>
          </p:cNvPicPr>
          <p:nvPr/>
        </p:nvPicPr>
        <p:blipFill>
          <a:blip r:embed="rId2"/>
          <a:stretch>
            <a:fillRect/>
          </a:stretch>
        </p:blipFill>
        <p:spPr>
          <a:xfrm>
            <a:off x="467544" y="1140147"/>
            <a:ext cx="7596336" cy="4665117"/>
          </a:xfrm>
          <a:prstGeom prst="rect">
            <a:avLst/>
          </a:prstGeom>
        </p:spPr>
      </p:pic>
    </p:spTree>
    <p:extLst>
      <p:ext uri="{BB962C8B-B14F-4D97-AF65-F5344CB8AC3E}">
        <p14:creationId xmlns:p14="http://schemas.microsoft.com/office/powerpoint/2010/main" val="224158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261296"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二分类问题</a:t>
            </a:r>
          </a:p>
        </p:txBody>
      </p:sp>
      <p:pic>
        <p:nvPicPr>
          <p:cNvPr id="6" name="图片 5">
            <a:extLst>
              <a:ext uri="{FF2B5EF4-FFF2-40B4-BE49-F238E27FC236}">
                <a16:creationId xmlns:a16="http://schemas.microsoft.com/office/drawing/2014/main" id="{53F4C9CE-7974-4F82-A29D-4A614A7C7560}"/>
              </a:ext>
            </a:extLst>
          </p:cNvPr>
          <p:cNvPicPr>
            <a:picLocks noChangeAspect="1"/>
          </p:cNvPicPr>
          <p:nvPr/>
        </p:nvPicPr>
        <p:blipFill>
          <a:blip r:embed="rId2"/>
          <a:stretch>
            <a:fillRect/>
          </a:stretch>
        </p:blipFill>
        <p:spPr>
          <a:xfrm>
            <a:off x="416300" y="2045181"/>
            <a:ext cx="7956376" cy="3662184"/>
          </a:xfrm>
          <a:prstGeom prst="rect">
            <a:avLst/>
          </a:prstGeom>
        </p:spPr>
      </p:pic>
    </p:spTree>
    <p:extLst>
      <p:ext uri="{BB962C8B-B14F-4D97-AF65-F5344CB8AC3E}">
        <p14:creationId xmlns:p14="http://schemas.microsoft.com/office/powerpoint/2010/main" val="47706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二分类问题</a:t>
            </a:r>
          </a:p>
        </p:txBody>
      </p:sp>
      <p:pic>
        <p:nvPicPr>
          <p:cNvPr id="6" name="图片 5">
            <a:extLst>
              <a:ext uri="{FF2B5EF4-FFF2-40B4-BE49-F238E27FC236}">
                <a16:creationId xmlns:a16="http://schemas.microsoft.com/office/drawing/2014/main" id="{A07754C1-3395-4154-B227-82BFCAB2E998}"/>
              </a:ext>
            </a:extLst>
          </p:cNvPr>
          <p:cNvPicPr>
            <a:picLocks noChangeAspect="1"/>
          </p:cNvPicPr>
          <p:nvPr/>
        </p:nvPicPr>
        <p:blipFill>
          <a:blip r:embed="rId2"/>
          <a:stretch>
            <a:fillRect/>
          </a:stretch>
        </p:blipFill>
        <p:spPr>
          <a:xfrm>
            <a:off x="683568" y="2276872"/>
            <a:ext cx="7020272" cy="3294429"/>
          </a:xfrm>
          <a:prstGeom prst="rect">
            <a:avLst/>
          </a:prstGeom>
        </p:spPr>
      </p:pic>
    </p:spTree>
    <p:extLst>
      <p:ext uri="{BB962C8B-B14F-4D97-AF65-F5344CB8AC3E}">
        <p14:creationId xmlns:p14="http://schemas.microsoft.com/office/powerpoint/2010/main" val="86351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222098" y="958763"/>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二分类问题</a:t>
            </a:r>
          </a:p>
        </p:txBody>
      </p:sp>
      <p:pic>
        <p:nvPicPr>
          <p:cNvPr id="8" name="图片 7">
            <a:extLst>
              <a:ext uri="{FF2B5EF4-FFF2-40B4-BE49-F238E27FC236}">
                <a16:creationId xmlns:a16="http://schemas.microsoft.com/office/drawing/2014/main" id="{0D197057-4E5C-456F-99DD-ECD98A615D68}"/>
              </a:ext>
            </a:extLst>
          </p:cNvPr>
          <p:cNvPicPr>
            <a:picLocks noChangeAspect="1"/>
          </p:cNvPicPr>
          <p:nvPr/>
        </p:nvPicPr>
        <p:blipFill>
          <a:blip r:embed="rId2"/>
          <a:stretch>
            <a:fillRect/>
          </a:stretch>
        </p:blipFill>
        <p:spPr>
          <a:xfrm>
            <a:off x="899592" y="1565503"/>
            <a:ext cx="6948264" cy="4693931"/>
          </a:xfrm>
          <a:prstGeom prst="rect">
            <a:avLst/>
          </a:prstGeom>
        </p:spPr>
      </p:pic>
    </p:spTree>
    <p:extLst>
      <p:ext uri="{BB962C8B-B14F-4D97-AF65-F5344CB8AC3E}">
        <p14:creationId xmlns:p14="http://schemas.microsoft.com/office/powerpoint/2010/main" val="3773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AF8AF53E-EEC1-4284-BAE5-4FEBB8628B07}"/>
              </a:ext>
            </a:extLst>
          </p:cNvPr>
          <p:cNvPicPr>
            <a:picLocks noChangeAspect="1"/>
          </p:cNvPicPr>
          <p:nvPr/>
        </p:nvPicPr>
        <p:blipFill>
          <a:blip r:embed="rId2"/>
          <a:stretch>
            <a:fillRect/>
          </a:stretch>
        </p:blipFill>
        <p:spPr>
          <a:xfrm>
            <a:off x="481546" y="1340768"/>
            <a:ext cx="7380312" cy="4407149"/>
          </a:xfrm>
          <a:prstGeom prst="rect">
            <a:avLst/>
          </a:prstGeom>
        </p:spPr>
      </p:pic>
    </p:spTree>
    <p:extLst>
      <p:ext uri="{BB962C8B-B14F-4D97-AF65-F5344CB8AC3E}">
        <p14:creationId xmlns:p14="http://schemas.microsoft.com/office/powerpoint/2010/main" val="331378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179512" y="980728"/>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线性不可分</a:t>
            </a:r>
          </a:p>
        </p:txBody>
      </p:sp>
      <p:pic>
        <p:nvPicPr>
          <p:cNvPr id="6" name="图片 5">
            <a:extLst>
              <a:ext uri="{FF2B5EF4-FFF2-40B4-BE49-F238E27FC236}">
                <a16:creationId xmlns:a16="http://schemas.microsoft.com/office/drawing/2014/main" id="{8E980656-B910-498C-B8CC-6DED78FADDDA}"/>
              </a:ext>
            </a:extLst>
          </p:cNvPr>
          <p:cNvPicPr>
            <a:picLocks noChangeAspect="1"/>
          </p:cNvPicPr>
          <p:nvPr/>
        </p:nvPicPr>
        <p:blipFill>
          <a:blip r:embed="rId2"/>
          <a:stretch>
            <a:fillRect/>
          </a:stretch>
        </p:blipFill>
        <p:spPr>
          <a:xfrm>
            <a:off x="164047" y="1950106"/>
            <a:ext cx="8672856" cy="2847045"/>
          </a:xfrm>
          <a:prstGeom prst="rect">
            <a:avLst/>
          </a:prstGeom>
        </p:spPr>
      </p:pic>
    </p:spTree>
    <p:extLst>
      <p:ext uri="{BB962C8B-B14F-4D97-AF65-F5344CB8AC3E}">
        <p14:creationId xmlns:p14="http://schemas.microsoft.com/office/powerpoint/2010/main" val="383020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7817962B-B87A-42CA-9DCB-D9150F317B45}"/>
              </a:ext>
            </a:extLst>
          </p:cNvPr>
          <p:cNvPicPr>
            <a:picLocks noChangeAspect="1"/>
          </p:cNvPicPr>
          <p:nvPr/>
        </p:nvPicPr>
        <p:blipFill>
          <a:blip r:embed="rId2"/>
          <a:stretch>
            <a:fillRect/>
          </a:stretch>
        </p:blipFill>
        <p:spPr>
          <a:xfrm>
            <a:off x="611560" y="1295178"/>
            <a:ext cx="7668344" cy="4582094"/>
          </a:xfrm>
          <a:prstGeom prst="rect">
            <a:avLst/>
          </a:prstGeom>
        </p:spPr>
      </p:pic>
    </p:spTree>
    <p:extLst>
      <p:ext uri="{BB962C8B-B14F-4D97-AF65-F5344CB8AC3E}">
        <p14:creationId xmlns:p14="http://schemas.microsoft.com/office/powerpoint/2010/main" val="48192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179512" y="989736"/>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高维映射</a:t>
            </a:r>
          </a:p>
        </p:txBody>
      </p:sp>
      <p:pic>
        <p:nvPicPr>
          <p:cNvPr id="8" name="图片 7">
            <a:extLst>
              <a:ext uri="{FF2B5EF4-FFF2-40B4-BE49-F238E27FC236}">
                <a16:creationId xmlns:a16="http://schemas.microsoft.com/office/drawing/2014/main" id="{F474F6FB-6032-4F0B-8519-A468EBED9BBB}"/>
              </a:ext>
            </a:extLst>
          </p:cNvPr>
          <p:cNvPicPr>
            <a:picLocks noChangeAspect="1"/>
          </p:cNvPicPr>
          <p:nvPr/>
        </p:nvPicPr>
        <p:blipFill>
          <a:blip r:embed="rId2"/>
          <a:stretch>
            <a:fillRect/>
          </a:stretch>
        </p:blipFill>
        <p:spPr>
          <a:xfrm>
            <a:off x="2195736" y="836613"/>
            <a:ext cx="3060452" cy="2579524"/>
          </a:xfrm>
          <a:prstGeom prst="rect">
            <a:avLst/>
          </a:prstGeom>
        </p:spPr>
      </p:pic>
      <p:pic>
        <p:nvPicPr>
          <p:cNvPr id="10" name="图片 9">
            <a:extLst>
              <a:ext uri="{FF2B5EF4-FFF2-40B4-BE49-F238E27FC236}">
                <a16:creationId xmlns:a16="http://schemas.microsoft.com/office/drawing/2014/main" id="{3F71A2A0-F688-477D-BE3C-068300B4A66F}"/>
              </a:ext>
            </a:extLst>
          </p:cNvPr>
          <p:cNvPicPr>
            <a:picLocks noChangeAspect="1"/>
          </p:cNvPicPr>
          <p:nvPr/>
        </p:nvPicPr>
        <p:blipFill>
          <a:blip r:embed="rId3"/>
          <a:stretch>
            <a:fillRect/>
          </a:stretch>
        </p:blipFill>
        <p:spPr>
          <a:xfrm>
            <a:off x="488472" y="3505516"/>
            <a:ext cx="7452320" cy="2840190"/>
          </a:xfrm>
          <a:prstGeom prst="rect">
            <a:avLst/>
          </a:prstGeom>
        </p:spPr>
      </p:pic>
      <p:pic>
        <p:nvPicPr>
          <p:cNvPr id="12" name="图片 11">
            <a:extLst>
              <a:ext uri="{FF2B5EF4-FFF2-40B4-BE49-F238E27FC236}">
                <a16:creationId xmlns:a16="http://schemas.microsoft.com/office/drawing/2014/main" id="{02EABE76-375C-4E9F-B903-D79E49B7F575}"/>
              </a:ext>
            </a:extLst>
          </p:cNvPr>
          <p:cNvPicPr>
            <a:picLocks noChangeAspect="1"/>
          </p:cNvPicPr>
          <p:nvPr/>
        </p:nvPicPr>
        <p:blipFill>
          <a:blip r:embed="rId4"/>
          <a:stretch>
            <a:fillRect/>
          </a:stretch>
        </p:blipFill>
        <p:spPr>
          <a:xfrm>
            <a:off x="5423297" y="925992"/>
            <a:ext cx="3168352" cy="2481099"/>
          </a:xfrm>
          <a:prstGeom prst="rect">
            <a:avLst/>
          </a:prstGeom>
        </p:spPr>
      </p:pic>
    </p:spTree>
    <p:extLst>
      <p:ext uri="{BB962C8B-B14F-4D97-AF65-F5344CB8AC3E}">
        <p14:creationId xmlns:p14="http://schemas.microsoft.com/office/powerpoint/2010/main" val="31645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107504" y="870788"/>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高维映射</a:t>
            </a:r>
          </a:p>
        </p:txBody>
      </p:sp>
      <p:pic>
        <p:nvPicPr>
          <p:cNvPr id="6" name="图片 5">
            <a:extLst>
              <a:ext uri="{FF2B5EF4-FFF2-40B4-BE49-F238E27FC236}">
                <a16:creationId xmlns:a16="http://schemas.microsoft.com/office/drawing/2014/main" id="{F8F29383-09A8-4C47-A3F2-1FDC9F579871}"/>
              </a:ext>
            </a:extLst>
          </p:cNvPr>
          <p:cNvPicPr>
            <a:picLocks noChangeAspect="1"/>
          </p:cNvPicPr>
          <p:nvPr/>
        </p:nvPicPr>
        <p:blipFill>
          <a:blip r:embed="rId2"/>
          <a:stretch>
            <a:fillRect/>
          </a:stretch>
        </p:blipFill>
        <p:spPr>
          <a:xfrm>
            <a:off x="1115616" y="1555072"/>
            <a:ext cx="6516216" cy="4756183"/>
          </a:xfrm>
          <a:prstGeom prst="rect">
            <a:avLst/>
          </a:prstGeom>
        </p:spPr>
      </p:pic>
    </p:spTree>
    <p:extLst>
      <p:ext uri="{BB962C8B-B14F-4D97-AF65-F5344CB8AC3E}">
        <p14:creationId xmlns:p14="http://schemas.microsoft.com/office/powerpoint/2010/main" val="386578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53823-B6D1-4096-9633-B6F32DD8BF8A}"/>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endParaRPr lang="en-US"/>
          </a:p>
        </p:txBody>
      </p:sp>
      <p:sp>
        <p:nvSpPr>
          <p:cNvPr id="3" name="内容占位符 2">
            <a:extLst>
              <a:ext uri="{FF2B5EF4-FFF2-40B4-BE49-F238E27FC236}">
                <a16:creationId xmlns:a16="http://schemas.microsoft.com/office/drawing/2014/main" id="{91532203-6EC2-4B6C-931C-D4B1DC657A68}"/>
              </a:ext>
            </a:extLst>
          </p:cNvPr>
          <p:cNvSpPr>
            <a:spLocks noGrp="1"/>
          </p:cNvSpPr>
          <p:nvPr>
            <p:ph idx="1"/>
          </p:nvPr>
        </p:nvSpPr>
        <p:spPr>
          <a:xfrm>
            <a:off x="107504" y="856456"/>
            <a:ext cx="8064500" cy="5145088"/>
          </a:xfrm>
        </p:spPr>
        <p:txBody>
          <a:bodyPr/>
          <a:lstStyle/>
          <a:p>
            <a:pPr marL="0" indent="0">
              <a:buNone/>
            </a:pPr>
            <a:r>
              <a:rPr lang="en-US" altLang="zh-CN" sz="2800"/>
              <a:t>1</a:t>
            </a:r>
            <a:r>
              <a:rPr lang="zh-CN" altLang="en-US" sz="2800"/>
              <a:t>、机器学习与人类学习对比</a:t>
            </a:r>
            <a:endParaRPr lang="en-US" altLang="zh-CN" sz="2800"/>
          </a:p>
          <a:p>
            <a:pPr marL="0" indent="0">
              <a:buNone/>
            </a:pPr>
            <a:r>
              <a:rPr lang="zh-CN" altLang="en-US" sz="2800"/>
              <a:t> 机器学习属于人工智能的一个分支。所以，学习是一种智能，下图给出机器学习在人工智能学科中的地位，给出机器学习与人类学习对比。</a:t>
            </a:r>
          </a:p>
          <a:p>
            <a:endParaRPr lang="en-US"/>
          </a:p>
        </p:txBody>
      </p:sp>
      <p:pic>
        <p:nvPicPr>
          <p:cNvPr id="5" name="图片 29">
            <a:extLst>
              <a:ext uri="{FF2B5EF4-FFF2-40B4-BE49-F238E27FC236}">
                <a16:creationId xmlns:a16="http://schemas.microsoft.com/office/drawing/2014/main" id="{85D3BDBB-DEEA-44AD-9FA1-4C55D34610D1}"/>
              </a:ext>
            </a:extLst>
          </p:cNvPr>
          <p:cNvPicPr/>
          <p:nvPr/>
        </p:nvPicPr>
        <p:blipFill>
          <a:blip r:embed="rId2">
            <a:extLst>
              <a:ext uri="{28A0092B-C50C-407E-A947-70E740481C1C}">
                <a14:useLocalDpi xmlns:a14="http://schemas.microsoft.com/office/drawing/2010/main" val="0"/>
              </a:ext>
            </a:extLst>
          </a:blip>
          <a:srcRect/>
          <a:stretch>
            <a:fillRect/>
          </a:stretch>
        </p:blipFill>
        <p:spPr>
          <a:xfrm>
            <a:off x="107504" y="3140968"/>
            <a:ext cx="2664134" cy="2880420"/>
          </a:xfrm>
          <a:prstGeom prst="rect">
            <a:avLst/>
          </a:prstGeom>
          <a:noFill/>
          <a:ln>
            <a:noFill/>
          </a:ln>
        </p:spPr>
      </p:pic>
      <p:pic>
        <p:nvPicPr>
          <p:cNvPr id="8" name="图片 7">
            <a:extLst>
              <a:ext uri="{FF2B5EF4-FFF2-40B4-BE49-F238E27FC236}">
                <a16:creationId xmlns:a16="http://schemas.microsoft.com/office/drawing/2014/main" id="{6CDE9F79-FDF7-4320-A941-EC1A8A05E4CF}"/>
              </a:ext>
            </a:extLst>
          </p:cNvPr>
          <p:cNvPicPr>
            <a:picLocks noChangeAspect="1"/>
          </p:cNvPicPr>
          <p:nvPr/>
        </p:nvPicPr>
        <p:blipFill rotWithShape="1">
          <a:blip r:embed="rId3"/>
          <a:srcRect t="43132"/>
          <a:stretch/>
        </p:blipFill>
        <p:spPr>
          <a:xfrm>
            <a:off x="2771638" y="2852936"/>
            <a:ext cx="6264696" cy="3398055"/>
          </a:xfrm>
          <a:prstGeom prst="rect">
            <a:avLst/>
          </a:prstGeom>
        </p:spPr>
      </p:pic>
    </p:spTree>
    <p:extLst>
      <p:ext uri="{BB962C8B-B14F-4D97-AF65-F5344CB8AC3E}">
        <p14:creationId xmlns:p14="http://schemas.microsoft.com/office/powerpoint/2010/main" val="2350048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7EBC23B3-10C1-4410-B2BB-BFF7DD17146E}"/>
              </a:ext>
            </a:extLst>
          </p:cNvPr>
          <p:cNvPicPr>
            <a:picLocks noChangeAspect="1"/>
          </p:cNvPicPr>
          <p:nvPr/>
        </p:nvPicPr>
        <p:blipFill>
          <a:blip r:embed="rId2"/>
          <a:stretch>
            <a:fillRect/>
          </a:stretch>
        </p:blipFill>
        <p:spPr>
          <a:xfrm>
            <a:off x="467544" y="980728"/>
            <a:ext cx="7020272" cy="5057807"/>
          </a:xfrm>
          <a:prstGeom prst="rect">
            <a:avLst/>
          </a:prstGeom>
        </p:spPr>
      </p:pic>
    </p:spTree>
    <p:extLst>
      <p:ext uri="{BB962C8B-B14F-4D97-AF65-F5344CB8AC3E}">
        <p14:creationId xmlns:p14="http://schemas.microsoft.com/office/powerpoint/2010/main" val="8389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323528" y="1124744"/>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核函数</a:t>
            </a:r>
          </a:p>
        </p:txBody>
      </p:sp>
      <p:pic>
        <p:nvPicPr>
          <p:cNvPr id="6" name="图片 5">
            <a:extLst>
              <a:ext uri="{FF2B5EF4-FFF2-40B4-BE49-F238E27FC236}">
                <a16:creationId xmlns:a16="http://schemas.microsoft.com/office/drawing/2014/main" id="{C247932F-E8C7-496A-9089-F0290D6E4D33}"/>
              </a:ext>
            </a:extLst>
          </p:cNvPr>
          <p:cNvPicPr>
            <a:picLocks noChangeAspect="1"/>
          </p:cNvPicPr>
          <p:nvPr/>
        </p:nvPicPr>
        <p:blipFill>
          <a:blip r:embed="rId2"/>
          <a:stretch>
            <a:fillRect/>
          </a:stretch>
        </p:blipFill>
        <p:spPr>
          <a:xfrm>
            <a:off x="971600" y="1997650"/>
            <a:ext cx="7020272" cy="4028894"/>
          </a:xfrm>
          <a:prstGeom prst="rect">
            <a:avLst/>
          </a:prstGeom>
        </p:spPr>
      </p:pic>
    </p:spTree>
    <p:extLst>
      <p:ext uri="{BB962C8B-B14F-4D97-AF65-F5344CB8AC3E}">
        <p14:creationId xmlns:p14="http://schemas.microsoft.com/office/powerpoint/2010/main" val="30852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sp>
        <p:nvSpPr>
          <p:cNvPr id="4" name="文本框 3">
            <a:extLst>
              <a:ext uri="{FF2B5EF4-FFF2-40B4-BE49-F238E27FC236}">
                <a16:creationId xmlns:a16="http://schemas.microsoft.com/office/drawing/2014/main" id="{E0360E82-DA79-46AA-B0C3-348358A23B3B}"/>
              </a:ext>
            </a:extLst>
          </p:cNvPr>
          <p:cNvSpPr txBox="1"/>
          <p:nvPr/>
        </p:nvSpPr>
        <p:spPr>
          <a:xfrm>
            <a:off x="156202" y="964569"/>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核函数</a:t>
            </a:r>
          </a:p>
        </p:txBody>
      </p:sp>
      <p:pic>
        <p:nvPicPr>
          <p:cNvPr id="6" name="图片 5">
            <a:extLst>
              <a:ext uri="{FF2B5EF4-FFF2-40B4-BE49-F238E27FC236}">
                <a16:creationId xmlns:a16="http://schemas.microsoft.com/office/drawing/2014/main" id="{71EF883B-F641-42B0-ACE1-B1D70182C632}"/>
              </a:ext>
            </a:extLst>
          </p:cNvPr>
          <p:cNvPicPr>
            <a:picLocks noChangeAspect="1"/>
          </p:cNvPicPr>
          <p:nvPr/>
        </p:nvPicPr>
        <p:blipFill>
          <a:blip r:embed="rId2"/>
          <a:stretch>
            <a:fillRect/>
          </a:stretch>
        </p:blipFill>
        <p:spPr>
          <a:xfrm>
            <a:off x="989856" y="1565503"/>
            <a:ext cx="7164288" cy="4600398"/>
          </a:xfrm>
          <a:prstGeom prst="rect">
            <a:avLst/>
          </a:prstGeom>
        </p:spPr>
      </p:pic>
    </p:spTree>
    <p:extLst>
      <p:ext uri="{BB962C8B-B14F-4D97-AF65-F5344CB8AC3E}">
        <p14:creationId xmlns:p14="http://schemas.microsoft.com/office/powerpoint/2010/main" val="189643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29EEECC2-0A2D-4F8D-8F66-044091E49021}"/>
              </a:ext>
            </a:extLst>
          </p:cNvPr>
          <p:cNvPicPr>
            <a:picLocks noChangeAspect="1"/>
          </p:cNvPicPr>
          <p:nvPr/>
        </p:nvPicPr>
        <p:blipFill>
          <a:blip r:embed="rId2"/>
          <a:stretch>
            <a:fillRect/>
          </a:stretch>
        </p:blipFill>
        <p:spPr>
          <a:xfrm>
            <a:off x="611560" y="1250649"/>
            <a:ext cx="7236296" cy="4626623"/>
          </a:xfrm>
          <a:prstGeom prst="rect">
            <a:avLst/>
          </a:prstGeom>
        </p:spPr>
      </p:pic>
    </p:spTree>
    <p:extLst>
      <p:ext uri="{BB962C8B-B14F-4D97-AF65-F5344CB8AC3E}">
        <p14:creationId xmlns:p14="http://schemas.microsoft.com/office/powerpoint/2010/main" val="299663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7FDD3-C73C-4E93-ACFE-AEC6766290F6}"/>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7.4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支持向量机</a:t>
            </a:r>
            <a:endParaRPr lang="en-US"/>
          </a:p>
        </p:txBody>
      </p:sp>
      <p:sp>
        <p:nvSpPr>
          <p:cNvPr id="3" name="Rectangle 3">
            <a:extLst>
              <a:ext uri="{FF2B5EF4-FFF2-40B4-BE49-F238E27FC236}">
                <a16:creationId xmlns:a16="http://schemas.microsoft.com/office/drawing/2014/main" id="{3DB21B06-51D5-41BA-B703-C77D59B45284}"/>
              </a:ext>
            </a:extLst>
          </p:cNvPr>
          <p:cNvSpPr txBox="1">
            <a:spLocks noChangeArrowheads="1"/>
          </p:cNvSpPr>
          <p:nvPr/>
        </p:nvSpPr>
        <p:spPr>
          <a:xfrm>
            <a:off x="467544" y="980728"/>
            <a:ext cx="8424862" cy="5400675"/>
          </a:xfrm>
          <a:prstGeom prst="rect">
            <a:avLst/>
          </a:prstGeom>
        </p:spPr>
        <p:txBody>
          <a:bodyPr/>
          <a:lstStyle>
            <a:lvl1pPr marL="342900" indent="-342900" algn="l" rtl="0" eaLnBrk="1" fontAlgn="base" hangingPunct="1">
              <a:spcBef>
                <a:spcPct val="20000"/>
              </a:spcBef>
              <a:spcAft>
                <a:spcPct val="0"/>
              </a:spcAft>
              <a:buChar char="•"/>
              <a:defRPr sz="3200" b="1">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har char="–"/>
              <a:defRPr sz="2800" b="1">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har char="•"/>
              <a:defRPr sz="2400" b="1">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har char="»"/>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har char="»"/>
              <a:defRPr sz="2000">
                <a:solidFill>
                  <a:schemeClr val="tx1"/>
                </a:solidFill>
                <a:latin typeface="+mn-lt"/>
                <a:ea typeface="宋体" charset="-122"/>
              </a:defRPr>
            </a:lvl6pPr>
            <a:lvl7pPr marL="2971800" indent="-228600" algn="l" rtl="0" eaLnBrk="1" fontAlgn="base" hangingPunct="1">
              <a:spcBef>
                <a:spcPct val="20000"/>
              </a:spcBef>
              <a:spcAft>
                <a:spcPct val="0"/>
              </a:spcAft>
              <a:buChar char="»"/>
              <a:defRPr sz="2000">
                <a:solidFill>
                  <a:schemeClr val="tx1"/>
                </a:solidFill>
                <a:latin typeface="+mn-lt"/>
                <a:ea typeface="宋体" charset="-122"/>
              </a:defRPr>
            </a:lvl7pPr>
            <a:lvl8pPr marL="3429000" indent="-228600" algn="l" rtl="0" eaLnBrk="1" fontAlgn="base" hangingPunct="1">
              <a:spcBef>
                <a:spcPct val="20000"/>
              </a:spcBef>
              <a:spcAft>
                <a:spcPct val="0"/>
              </a:spcAft>
              <a:buChar char="»"/>
              <a:defRPr sz="2000">
                <a:solidFill>
                  <a:schemeClr val="tx1"/>
                </a:solidFill>
                <a:latin typeface="+mn-lt"/>
                <a:ea typeface="宋体" charset="-122"/>
              </a:defRPr>
            </a:lvl8pPr>
            <a:lvl9pPr marL="3886200" indent="-228600" algn="l" rtl="0" eaLnBrk="1" fontAlgn="base" hangingPunct="1">
              <a:spcBef>
                <a:spcPct val="20000"/>
              </a:spcBef>
              <a:spcAft>
                <a:spcPct val="0"/>
              </a:spcAft>
              <a:buChar char="»"/>
              <a:defRPr sz="2000">
                <a:solidFill>
                  <a:schemeClr val="tx1"/>
                </a:solidFill>
                <a:latin typeface="+mn-lt"/>
                <a:ea typeface="宋体" charset="-122"/>
              </a:defRPr>
            </a:lvl9pPr>
          </a:lstStyle>
          <a:p>
            <a:pPr marL="0" indent="0">
              <a:lnSpc>
                <a:spcPct val="160000"/>
              </a:lnSpc>
              <a:buNone/>
            </a:pPr>
            <a:endParaRPr lang="zh-CN" altLang="en-US" kern="0">
              <a:latin typeface="Times New Roman" panose="02020603050405020304" pitchFamily="18" charset="0"/>
            </a:endParaRPr>
          </a:p>
        </p:txBody>
      </p:sp>
      <p:pic>
        <p:nvPicPr>
          <p:cNvPr id="6" name="图片 5">
            <a:extLst>
              <a:ext uri="{FF2B5EF4-FFF2-40B4-BE49-F238E27FC236}">
                <a16:creationId xmlns:a16="http://schemas.microsoft.com/office/drawing/2014/main" id="{39A72BCB-09EC-46D7-A473-4834B85CCC39}"/>
              </a:ext>
            </a:extLst>
          </p:cNvPr>
          <p:cNvPicPr>
            <a:picLocks noChangeAspect="1"/>
          </p:cNvPicPr>
          <p:nvPr/>
        </p:nvPicPr>
        <p:blipFill>
          <a:blip r:embed="rId2"/>
          <a:stretch>
            <a:fillRect/>
          </a:stretch>
        </p:blipFill>
        <p:spPr>
          <a:xfrm>
            <a:off x="611560" y="1043902"/>
            <a:ext cx="7848872" cy="5121402"/>
          </a:xfrm>
          <a:prstGeom prst="rect">
            <a:avLst/>
          </a:prstGeom>
        </p:spPr>
      </p:pic>
    </p:spTree>
    <p:extLst>
      <p:ext uri="{BB962C8B-B14F-4D97-AF65-F5344CB8AC3E}">
        <p14:creationId xmlns:p14="http://schemas.microsoft.com/office/powerpoint/2010/main" val="146883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E9E78-6660-4AD2-9BFD-0A1FEF595724}"/>
              </a:ext>
            </a:extLst>
          </p:cNvPr>
          <p:cNvSpPr>
            <a:spLocks noGrp="1"/>
          </p:cNvSpPr>
          <p:nvPr>
            <p:ph type="title"/>
          </p:nvPr>
        </p:nvSpPr>
        <p:spPr/>
        <p:txBody>
          <a:bodyPr/>
          <a:lstStyle/>
          <a:p>
            <a:r>
              <a:rPr lang="zh-CN" altLang="en-US" b="1">
                <a:solidFill>
                  <a:srgbClr val="FFFFFF"/>
                </a:solidFill>
                <a:latin typeface="黑体" panose="02010609060101010101" pitchFamily="49" charset="-122"/>
                <a:ea typeface="黑体" panose="02010609060101010101" pitchFamily="49" charset="-122"/>
              </a:rPr>
              <a:t>分类模型评价</a:t>
            </a:r>
            <a:endParaRPr lang="en-US" b="1">
              <a:solidFill>
                <a:srgbClr val="FFFFFF"/>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D560E9A5-E462-4804-A29D-57C65852CF6D}"/>
              </a:ext>
            </a:extLst>
          </p:cNvPr>
          <p:cNvPicPr>
            <a:picLocks noChangeAspect="1"/>
          </p:cNvPicPr>
          <p:nvPr/>
        </p:nvPicPr>
        <p:blipFill>
          <a:blip r:embed="rId2"/>
          <a:stretch>
            <a:fillRect/>
          </a:stretch>
        </p:blipFill>
        <p:spPr>
          <a:xfrm>
            <a:off x="755576" y="980728"/>
            <a:ext cx="7092280" cy="5015324"/>
          </a:xfrm>
          <a:prstGeom prst="rect">
            <a:avLst/>
          </a:prstGeom>
        </p:spPr>
      </p:pic>
    </p:spTree>
    <p:extLst>
      <p:ext uri="{BB962C8B-B14F-4D97-AF65-F5344CB8AC3E}">
        <p14:creationId xmlns:p14="http://schemas.microsoft.com/office/powerpoint/2010/main" val="22385308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E9E78-6660-4AD2-9BFD-0A1FEF595724}"/>
              </a:ext>
            </a:extLst>
          </p:cNvPr>
          <p:cNvSpPr>
            <a:spLocks noGrp="1"/>
          </p:cNvSpPr>
          <p:nvPr>
            <p:ph type="title"/>
          </p:nvPr>
        </p:nvSpPr>
        <p:spPr/>
        <p:txBody>
          <a:bodyPr/>
          <a:lstStyle/>
          <a:p>
            <a:r>
              <a:rPr lang="zh-CN" altLang="en-US" b="1">
                <a:solidFill>
                  <a:srgbClr val="FFFFFF"/>
                </a:solidFill>
                <a:latin typeface="黑体" panose="02010609060101010101" pitchFamily="49" charset="-122"/>
                <a:ea typeface="黑体" panose="02010609060101010101" pitchFamily="49" charset="-122"/>
              </a:rPr>
              <a:t>分类模型评价</a:t>
            </a:r>
            <a:endParaRPr lang="en-US" b="1">
              <a:solidFill>
                <a:srgbClr val="FFFFFF"/>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4991FCB4-BA6E-48FE-8D6E-3A59AB5C3A9D}"/>
              </a:ext>
            </a:extLst>
          </p:cNvPr>
          <p:cNvPicPr>
            <a:picLocks noChangeAspect="1"/>
          </p:cNvPicPr>
          <p:nvPr/>
        </p:nvPicPr>
        <p:blipFill>
          <a:blip r:embed="rId2"/>
          <a:stretch>
            <a:fillRect/>
          </a:stretch>
        </p:blipFill>
        <p:spPr>
          <a:xfrm>
            <a:off x="755576" y="1196752"/>
            <a:ext cx="7884368" cy="4742477"/>
          </a:xfrm>
          <a:prstGeom prst="rect">
            <a:avLst/>
          </a:prstGeom>
        </p:spPr>
      </p:pic>
    </p:spTree>
    <p:extLst>
      <p:ext uri="{BB962C8B-B14F-4D97-AF65-F5344CB8AC3E}">
        <p14:creationId xmlns:p14="http://schemas.microsoft.com/office/powerpoint/2010/main" val="524121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E9E78-6660-4AD2-9BFD-0A1FEF595724}"/>
              </a:ext>
            </a:extLst>
          </p:cNvPr>
          <p:cNvSpPr>
            <a:spLocks noGrp="1"/>
          </p:cNvSpPr>
          <p:nvPr>
            <p:ph type="title"/>
          </p:nvPr>
        </p:nvSpPr>
        <p:spPr/>
        <p:txBody>
          <a:bodyPr/>
          <a:lstStyle/>
          <a:p>
            <a:r>
              <a:rPr lang="zh-CN" altLang="en-US" b="1">
                <a:solidFill>
                  <a:srgbClr val="FFFFFF"/>
                </a:solidFill>
                <a:latin typeface="黑体" panose="02010609060101010101" pitchFamily="49" charset="-122"/>
                <a:ea typeface="黑体" panose="02010609060101010101" pitchFamily="49" charset="-122"/>
              </a:rPr>
              <a:t>分类模型评价</a:t>
            </a:r>
            <a:endParaRPr lang="en-US" b="1">
              <a:solidFill>
                <a:srgbClr val="FFFFFF"/>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6C67E741-BEBC-4A27-9BB6-E6A1503BB039}"/>
              </a:ext>
            </a:extLst>
          </p:cNvPr>
          <p:cNvPicPr>
            <a:picLocks noChangeAspect="1"/>
          </p:cNvPicPr>
          <p:nvPr/>
        </p:nvPicPr>
        <p:blipFill>
          <a:blip r:embed="rId2"/>
          <a:stretch>
            <a:fillRect/>
          </a:stretch>
        </p:blipFill>
        <p:spPr>
          <a:xfrm>
            <a:off x="467544" y="1196752"/>
            <a:ext cx="7668344" cy="4604860"/>
          </a:xfrm>
          <a:prstGeom prst="rect">
            <a:avLst/>
          </a:prstGeom>
        </p:spPr>
      </p:pic>
    </p:spTree>
    <p:extLst>
      <p:ext uri="{BB962C8B-B14F-4D97-AF65-F5344CB8AC3E}">
        <p14:creationId xmlns:p14="http://schemas.microsoft.com/office/powerpoint/2010/main" val="3561559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DE9E78-6660-4AD2-9BFD-0A1FEF595724}"/>
              </a:ext>
            </a:extLst>
          </p:cNvPr>
          <p:cNvSpPr>
            <a:spLocks noGrp="1"/>
          </p:cNvSpPr>
          <p:nvPr>
            <p:ph type="title"/>
          </p:nvPr>
        </p:nvSpPr>
        <p:spPr/>
        <p:txBody>
          <a:bodyPr/>
          <a:lstStyle/>
          <a:p>
            <a:r>
              <a:rPr lang="zh-CN" altLang="en-US" b="1">
                <a:solidFill>
                  <a:srgbClr val="FFFFFF"/>
                </a:solidFill>
                <a:latin typeface="黑体" panose="02010609060101010101" pitchFamily="49" charset="-122"/>
                <a:ea typeface="黑体" panose="02010609060101010101" pitchFamily="49" charset="-122"/>
              </a:rPr>
              <a:t>分类模型评价</a:t>
            </a:r>
            <a:endParaRPr lang="en-US" b="1">
              <a:solidFill>
                <a:srgbClr val="FFFFFF"/>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9DEFED0F-79F1-4AE5-8416-F3F21F937035}"/>
              </a:ext>
            </a:extLst>
          </p:cNvPr>
          <p:cNvPicPr>
            <a:picLocks noChangeAspect="1"/>
          </p:cNvPicPr>
          <p:nvPr/>
        </p:nvPicPr>
        <p:blipFill>
          <a:blip r:embed="rId2"/>
          <a:stretch>
            <a:fillRect/>
          </a:stretch>
        </p:blipFill>
        <p:spPr>
          <a:xfrm>
            <a:off x="683568" y="1340768"/>
            <a:ext cx="7452320" cy="4599320"/>
          </a:xfrm>
          <a:prstGeom prst="rect">
            <a:avLst/>
          </a:prstGeom>
        </p:spPr>
      </p:pic>
    </p:spTree>
    <p:extLst>
      <p:ext uri="{BB962C8B-B14F-4D97-AF65-F5344CB8AC3E}">
        <p14:creationId xmlns:p14="http://schemas.microsoft.com/office/powerpoint/2010/main" val="3953899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1359C4F8-88F3-4B39-82BB-D008D56063B4}"/>
              </a:ext>
            </a:extLst>
          </p:cNvPr>
          <p:cNvSpPr txBox="1"/>
          <p:nvPr/>
        </p:nvSpPr>
        <p:spPr>
          <a:xfrm>
            <a:off x="156202" y="964569"/>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pic>
        <p:nvPicPr>
          <p:cNvPr id="5" name="图片 4">
            <a:extLst>
              <a:ext uri="{FF2B5EF4-FFF2-40B4-BE49-F238E27FC236}">
                <a16:creationId xmlns:a16="http://schemas.microsoft.com/office/drawing/2014/main" id="{BE79FD35-96A0-4FAD-9544-6309A65A6534}"/>
              </a:ext>
            </a:extLst>
          </p:cNvPr>
          <p:cNvPicPr>
            <a:picLocks noChangeAspect="1"/>
          </p:cNvPicPr>
          <p:nvPr/>
        </p:nvPicPr>
        <p:blipFill>
          <a:blip r:embed="rId2"/>
          <a:stretch>
            <a:fillRect/>
          </a:stretch>
        </p:blipFill>
        <p:spPr>
          <a:xfrm>
            <a:off x="356036" y="1853288"/>
            <a:ext cx="8028384" cy="4040143"/>
          </a:xfrm>
          <a:prstGeom prst="rect">
            <a:avLst/>
          </a:prstGeom>
        </p:spPr>
      </p:pic>
    </p:spTree>
    <p:extLst>
      <p:ext uri="{BB962C8B-B14F-4D97-AF65-F5344CB8AC3E}">
        <p14:creationId xmlns:p14="http://schemas.microsoft.com/office/powerpoint/2010/main" val="18728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53823-B6D1-4096-9633-B6F32DD8BF8A}"/>
              </a:ext>
            </a:extLst>
          </p:cNvPr>
          <p:cNvSpPr>
            <a:spLocks noGrp="1"/>
          </p:cNvSpPr>
          <p:nvPr>
            <p:ph type="title"/>
          </p:nvPr>
        </p:nvSpPr>
        <p:spPr/>
        <p:txBody>
          <a:bodyPr/>
          <a:lstStyle/>
          <a:p>
            <a:b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br>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b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br>
            <a:endParaRPr lang="en-US"/>
          </a:p>
        </p:txBody>
      </p:sp>
      <p:sp>
        <p:nvSpPr>
          <p:cNvPr id="3" name="内容占位符 2">
            <a:extLst>
              <a:ext uri="{FF2B5EF4-FFF2-40B4-BE49-F238E27FC236}">
                <a16:creationId xmlns:a16="http://schemas.microsoft.com/office/drawing/2014/main" id="{91532203-6EC2-4B6C-931C-D4B1DC657A68}"/>
              </a:ext>
            </a:extLst>
          </p:cNvPr>
          <p:cNvSpPr>
            <a:spLocks noGrp="1"/>
          </p:cNvSpPr>
          <p:nvPr>
            <p:ph idx="1"/>
          </p:nvPr>
        </p:nvSpPr>
        <p:spPr>
          <a:xfrm>
            <a:off x="215516" y="760104"/>
            <a:ext cx="8712968" cy="5145088"/>
          </a:xfrm>
        </p:spPr>
        <p:txBody>
          <a:bodyPr/>
          <a:lstStyle/>
          <a:p>
            <a:pPr marL="0" indent="0">
              <a:buNone/>
            </a:pPr>
            <a:r>
              <a:rPr lang="en-US" altLang="zh-CN"/>
              <a:t>2</a:t>
            </a:r>
            <a:r>
              <a:rPr lang="zh-CN" altLang="en-US"/>
              <a:t>、机器学习模型</a:t>
            </a:r>
          </a:p>
          <a:p>
            <a:pPr marL="0" indent="0">
              <a:buNone/>
            </a:pPr>
            <a:r>
              <a:rPr lang="zh-CN" altLang="en-US" sz="2800"/>
              <a:t>    </a:t>
            </a:r>
            <a:r>
              <a:rPr lang="zh-CN" altLang="en-US" sz="2400"/>
              <a:t>由于许多实际问题，并不知道如何由给定的输入计算出期望的输出（没有算法），或者这种计算可能代价很高（指数级复杂度）。解决此问题的一种策略就是让计算机从示例中学习从输入数据到输出的函数对应关系</a:t>
            </a:r>
            <a:r>
              <a:rPr lang="en-US" altLang="zh-CN" sz="2400"/>
              <a:t>——</a:t>
            </a:r>
            <a:r>
              <a:rPr lang="zh-CN" altLang="en-US" sz="2400"/>
              <a:t>机器学习。</a:t>
            </a:r>
          </a:p>
          <a:p>
            <a:endParaRPr lang="en-US"/>
          </a:p>
        </p:txBody>
      </p:sp>
      <p:grpSp>
        <p:nvGrpSpPr>
          <p:cNvPr id="32" name="组合 31">
            <a:extLst>
              <a:ext uri="{FF2B5EF4-FFF2-40B4-BE49-F238E27FC236}">
                <a16:creationId xmlns:a16="http://schemas.microsoft.com/office/drawing/2014/main" id="{B68A2858-CF6E-4471-A81D-4F0F48F828C6}"/>
              </a:ext>
            </a:extLst>
          </p:cNvPr>
          <p:cNvGrpSpPr/>
          <p:nvPr/>
        </p:nvGrpSpPr>
        <p:grpSpPr>
          <a:xfrm>
            <a:off x="271673" y="2924944"/>
            <a:ext cx="8911132" cy="3077379"/>
            <a:chOff x="571638" y="1571137"/>
            <a:chExt cx="11090480" cy="4111594"/>
          </a:xfrm>
        </p:grpSpPr>
        <p:sp>
          <p:nvSpPr>
            <p:cNvPr id="33" name="流程图: 磁盘 32">
              <a:extLst>
                <a:ext uri="{FF2B5EF4-FFF2-40B4-BE49-F238E27FC236}">
                  <a16:creationId xmlns:a16="http://schemas.microsoft.com/office/drawing/2014/main" id="{86BF046C-5E3E-4FA7-9704-8954D1555E05}"/>
                </a:ext>
              </a:extLst>
            </p:cNvPr>
            <p:cNvSpPr/>
            <p:nvPr/>
          </p:nvSpPr>
          <p:spPr>
            <a:xfrm>
              <a:off x="1396390" y="1789971"/>
              <a:ext cx="1711492" cy="1013791"/>
            </a:xfrm>
            <a:prstGeom prst="flowChartMagneticDisk">
              <a:avLst/>
            </a:prstGeom>
            <a:solidFill>
              <a:schemeClr val="accent2">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微软雅黑" panose="020B0503020204020204" pitchFamily="34" charset="-122"/>
                  <a:ea typeface="微软雅黑" panose="020B0503020204020204" pitchFamily="34" charset="-122"/>
                </a:rPr>
                <a:t>训练数据</a:t>
              </a:r>
            </a:p>
          </p:txBody>
        </p:sp>
        <p:sp>
          <p:nvSpPr>
            <p:cNvPr id="34" name="流程图: 磁盘 33">
              <a:extLst>
                <a:ext uri="{FF2B5EF4-FFF2-40B4-BE49-F238E27FC236}">
                  <a16:creationId xmlns:a16="http://schemas.microsoft.com/office/drawing/2014/main" id="{5A35244B-2D55-4359-B35E-F012CF44E11C}"/>
                </a:ext>
              </a:extLst>
            </p:cNvPr>
            <p:cNvSpPr/>
            <p:nvPr/>
          </p:nvSpPr>
          <p:spPr>
            <a:xfrm>
              <a:off x="7270423" y="1571137"/>
              <a:ext cx="2882348" cy="1361661"/>
            </a:xfrm>
            <a:prstGeom prst="flowChartMagneticDisk">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tx1"/>
                  </a:solidFill>
                  <a:latin typeface="微软雅黑" panose="020B0503020204020204" pitchFamily="34" charset="-122"/>
                  <a:ea typeface="微软雅黑" panose="020B0503020204020204" pitchFamily="34" charset="-122"/>
                </a:rPr>
                <a:t>未知测试数据</a:t>
              </a:r>
            </a:p>
          </p:txBody>
        </p:sp>
        <p:pic>
          <p:nvPicPr>
            <p:cNvPr id="35" name="图片 34">
              <a:extLst>
                <a:ext uri="{FF2B5EF4-FFF2-40B4-BE49-F238E27FC236}">
                  <a16:creationId xmlns:a16="http://schemas.microsoft.com/office/drawing/2014/main" id="{7DB352FC-169D-4275-81F7-91B2DA8CE0AB}"/>
                </a:ext>
              </a:extLst>
            </p:cNvPr>
            <p:cNvPicPr>
              <a:picLocks noChangeAspect="1"/>
            </p:cNvPicPr>
            <p:nvPr/>
          </p:nvPicPr>
          <p:blipFill rotWithShape="1">
            <a:blip r:embed="rId2"/>
            <a:srcRect l="74879" t="26087" r="1498" b="50290"/>
            <a:stretch/>
          </p:blipFill>
          <p:spPr>
            <a:xfrm>
              <a:off x="4447705" y="1606095"/>
              <a:ext cx="1381542" cy="1381542"/>
            </a:xfrm>
            <a:prstGeom prst="rect">
              <a:avLst/>
            </a:prstGeom>
          </p:spPr>
        </p:pic>
        <p:sp>
          <p:nvSpPr>
            <p:cNvPr id="36" name="右箭头 6">
              <a:extLst>
                <a:ext uri="{FF2B5EF4-FFF2-40B4-BE49-F238E27FC236}">
                  <a16:creationId xmlns:a16="http://schemas.microsoft.com/office/drawing/2014/main" id="{4A3EF6C8-7CDF-4A6F-99F2-805357AF6CD6}"/>
                </a:ext>
              </a:extLst>
            </p:cNvPr>
            <p:cNvSpPr/>
            <p:nvPr/>
          </p:nvSpPr>
          <p:spPr>
            <a:xfrm>
              <a:off x="3280314" y="2073235"/>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7581788B-63C3-45E6-9F21-AF58651B0034}"/>
                </a:ext>
              </a:extLst>
            </p:cNvPr>
            <p:cNvSpPr/>
            <p:nvPr/>
          </p:nvSpPr>
          <p:spPr>
            <a:xfrm>
              <a:off x="3403951" y="1819976"/>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sp>
          <p:nvSpPr>
            <p:cNvPr id="38" name="右箭头 9">
              <a:extLst>
                <a:ext uri="{FF2B5EF4-FFF2-40B4-BE49-F238E27FC236}">
                  <a16:creationId xmlns:a16="http://schemas.microsoft.com/office/drawing/2014/main" id="{34159535-394E-4653-A9CC-7C50A5DAC706}"/>
                </a:ext>
              </a:extLst>
            </p:cNvPr>
            <p:cNvSpPr/>
            <p:nvPr/>
          </p:nvSpPr>
          <p:spPr>
            <a:xfrm>
              <a:off x="6035535" y="2077610"/>
              <a:ext cx="1063487" cy="523662"/>
            </a:xfrm>
            <a:prstGeom prst="rightArrow">
              <a:avLst>
                <a:gd name="adj1" fmla="val 37674"/>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FFBD947C-5A9B-446E-86A2-66DE218F4653}"/>
                </a:ext>
              </a:extLst>
            </p:cNvPr>
            <p:cNvSpPr/>
            <p:nvPr/>
          </p:nvSpPr>
          <p:spPr>
            <a:xfrm>
              <a:off x="6156621" y="1798869"/>
              <a:ext cx="646331" cy="369332"/>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应用</a:t>
              </a:r>
              <a:endParaRPr lang="zh-CN" altLang="en-US" dirty="0">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625F7CE5-C437-4E4A-B293-F3997F76BF0D}"/>
                </a:ext>
              </a:extLst>
            </p:cNvPr>
            <p:cNvPicPr>
              <a:picLocks noChangeAspect="1"/>
            </p:cNvPicPr>
            <p:nvPr/>
          </p:nvPicPr>
          <p:blipFill>
            <a:blip r:embed="rId3"/>
            <a:stretch>
              <a:fillRect/>
            </a:stretch>
          </p:blipFill>
          <p:spPr>
            <a:xfrm>
              <a:off x="7947680" y="4614430"/>
              <a:ext cx="622361" cy="9981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图片 40">
              <a:extLst>
                <a:ext uri="{FF2B5EF4-FFF2-40B4-BE49-F238E27FC236}">
                  <a16:creationId xmlns:a16="http://schemas.microsoft.com/office/drawing/2014/main" id="{FFDF4F17-3BC8-439E-A164-74E832DB7CB9}"/>
                </a:ext>
              </a:extLst>
            </p:cNvPr>
            <p:cNvPicPr>
              <a:picLocks noChangeAspect="1"/>
            </p:cNvPicPr>
            <p:nvPr/>
          </p:nvPicPr>
          <p:blipFill>
            <a:blip r:embed="rId4"/>
            <a:stretch>
              <a:fillRect/>
            </a:stretch>
          </p:blipFill>
          <p:spPr>
            <a:xfrm>
              <a:off x="7864673" y="3848230"/>
              <a:ext cx="788374" cy="570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2" name="组合 41">
              <a:extLst>
                <a:ext uri="{FF2B5EF4-FFF2-40B4-BE49-F238E27FC236}">
                  <a16:creationId xmlns:a16="http://schemas.microsoft.com/office/drawing/2014/main" id="{42BF1B1C-B32C-4B98-8A9E-92FC3DBBC9EE}"/>
                </a:ext>
              </a:extLst>
            </p:cNvPr>
            <p:cNvGrpSpPr/>
            <p:nvPr/>
          </p:nvGrpSpPr>
          <p:grpSpPr>
            <a:xfrm>
              <a:off x="571638" y="2987637"/>
              <a:ext cx="2832313" cy="1935158"/>
              <a:chOff x="795756" y="2889563"/>
              <a:chExt cx="2832313" cy="1935158"/>
            </a:xfrm>
          </p:grpSpPr>
          <p:pic>
            <p:nvPicPr>
              <p:cNvPr id="55" name="图片 54">
                <a:extLst>
                  <a:ext uri="{FF2B5EF4-FFF2-40B4-BE49-F238E27FC236}">
                    <a16:creationId xmlns:a16="http://schemas.microsoft.com/office/drawing/2014/main" id="{31EB3BA8-A756-4A2C-9AEB-1D5BE7590C5C}"/>
                  </a:ext>
                </a:extLst>
              </p:cNvPr>
              <p:cNvPicPr>
                <a:picLocks noChangeAspect="1"/>
              </p:cNvPicPr>
              <p:nvPr/>
            </p:nvPicPr>
            <p:blipFill>
              <a:blip r:embed="rId5"/>
              <a:stretch>
                <a:fillRect/>
              </a:stretch>
            </p:blipFill>
            <p:spPr>
              <a:xfrm>
                <a:off x="800677" y="2889907"/>
                <a:ext cx="1059228" cy="775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6" name="图片 55">
                <a:extLst>
                  <a:ext uri="{FF2B5EF4-FFF2-40B4-BE49-F238E27FC236}">
                    <a16:creationId xmlns:a16="http://schemas.microsoft.com/office/drawing/2014/main" id="{233F966C-83A9-4D12-9C02-33339F400A2D}"/>
                  </a:ext>
                </a:extLst>
              </p:cNvPr>
              <p:cNvPicPr>
                <a:picLocks noChangeAspect="1"/>
              </p:cNvPicPr>
              <p:nvPr/>
            </p:nvPicPr>
            <p:blipFill>
              <a:blip r:embed="rId6"/>
              <a:stretch>
                <a:fillRect/>
              </a:stretch>
            </p:blipFill>
            <p:spPr>
              <a:xfrm>
                <a:off x="1933391" y="2892044"/>
                <a:ext cx="801827" cy="878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图片 56">
                <a:extLst>
                  <a:ext uri="{FF2B5EF4-FFF2-40B4-BE49-F238E27FC236}">
                    <a16:creationId xmlns:a16="http://schemas.microsoft.com/office/drawing/2014/main" id="{6F89989C-F8D5-4853-9110-968C0150FA2F}"/>
                  </a:ext>
                </a:extLst>
              </p:cNvPr>
              <p:cNvPicPr>
                <a:picLocks noChangeAspect="1"/>
              </p:cNvPicPr>
              <p:nvPr/>
            </p:nvPicPr>
            <p:blipFill>
              <a:blip r:embed="rId7"/>
              <a:stretch>
                <a:fillRect/>
              </a:stretch>
            </p:blipFill>
            <p:spPr>
              <a:xfrm>
                <a:off x="2735218" y="3874908"/>
                <a:ext cx="892851" cy="9494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图片 57">
                <a:extLst>
                  <a:ext uri="{FF2B5EF4-FFF2-40B4-BE49-F238E27FC236}">
                    <a16:creationId xmlns:a16="http://schemas.microsoft.com/office/drawing/2014/main" id="{8EF833DA-EF98-4654-A6C3-E36D36F98D1F}"/>
                  </a:ext>
                </a:extLst>
              </p:cNvPr>
              <p:cNvPicPr>
                <a:picLocks noChangeAspect="1"/>
              </p:cNvPicPr>
              <p:nvPr/>
            </p:nvPicPr>
            <p:blipFill>
              <a:blip r:embed="rId8"/>
              <a:stretch>
                <a:fillRect/>
              </a:stretch>
            </p:blipFill>
            <p:spPr>
              <a:xfrm>
                <a:off x="1753379" y="3911954"/>
                <a:ext cx="906558" cy="91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图片 58">
                <a:extLst>
                  <a:ext uri="{FF2B5EF4-FFF2-40B4-BE49-F238E27FC236}">
                    <a16:creationId xmlns:a16="http://schemas.microsoft.com/office/drawing/2014/main" id="{AC36AED3-EE41-4D4F-8C32-A1AD510E9A61}"/>
                  </a:ext>
                </a:extLst>
              </p:cNvPr>
              <p:cNvPicPr>
                <a:picLocks noChangeAspect="1"/>
              </p:cNvPicPr>
              <p:nvPr/>
            </p:nvPicPr>
            <p:blipFill>
              <a:blip r:embed="rId9"/>
              <a:stretch>
                <a:fillRect/>
              </a:stretch>
            </p:blipFill>
            <p:spPr>
              <a:xfrm>
                <a:off x="795756" y="3722657"/>
                <a:ext cx="906947" cy="110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0" name="图片 59">
                <a:extLst>
                  <a:ext uri="{FF2B5EF4-FFF2-40B4-BE49-F238E27FC236}">
                    <a16:creationId xmlns:a16="http://schemas.microsoft.com/office/drawing/2014/main" id="{BB0E7388-2BCE-4FE9-BEC0-C23B9AA3F764}"/>
                  </a:ext>
                </a:extLst>
              </p:cNvPr>
              <p:cNvPicPr>
                <a:picLocks noChangeAspect="1"/>
              </p:cNvPicPr>
              <p:nvPr/>
            </p:nvPicPr>
            <p:blipFill>
              <a:blip r:embed="rId10"/>
              <a:stretch>
                <a:fillRect/>
              </a:stretch>
            </p:blipFill>
            <p:spPr>
              <a:xfrm>
                <a:off x="2828024" y="2889563"/>
                <a:ext cx="800045" cy="881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5A064D25-4A9F-454C-B749-2E943736F318}"/>
                    </a:ext>
                  </a:extLst>
                </p:cNvPr>
                <p:cNvSpPr/>
                <p:nvPr/>
              </p:nvSpPr>
              <p:spPr>
                <a:xfrm>
                  <a:off x="7275483" y="3781722"/>
                  <a:ext cx="2375201"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p>
              </p:txBody>
            </p:sp>
          </mc:Choice>
          <mc:Fallback xmlns="">
            <p:sp>
              <p:nvSpPr>
                <p:cNvPr id="43" name="矩形 42">
                  <a:extLst>
                    <a:ext uri="{FF2B5EF4-FFF2-40B4-BE49-F238E27FC236}">
                      <a16:creationId xmlns:a16="http://schemas.microsoft.com/office/drawing/2014/main" id="{5A064D25-4A9F-454C-B749-2E943736F318}"/>
                    </a:ext>
                  </a:extLst>
                </p:cNvPr>
                <p:cNvSpPr>
                  <a:spLocks noRot="1" noChangeAspect="1" noMove="1" noResize="1" noEditPoints="1" noAdjustHandles="1" noChangeArrowheads="1" noChangeShapeType="1" noTextEdit="1"/>
                </p:cNvSpPr>
                <p:nvPr/>
              </p:nvSpPr>
              <p:spPr>
                <a:xfrm>
                  <a:off x="7275483" y="3781722"/>
                  <a:ext cx="2375201" cy="584775"/>
                </a:xfrm>
                <a:prstGeom prst="rect">
                  <a:avLst/>
                </a:prstGeom>
                <a:blipFill>
                  <a:blip r:embed="rId11"/>
                  <a:stretch>
                    <a:fillRect l="-7987" t="-20833" r="-21725" b="-84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974E7DFF-A809-4DFF-BAB4-46F253DB60D5}"/>
                    </a:ext>
                  </a:extLst>
                </p:cNvPr>
                <p:cNvSpPr/>
                <p:nvPr/>
              </p:nvSpPr>
              <p:spPr>
                <a:xfrm>
                  <a:off x="7290729" y="4792770"/>
                  <a:ext cx="2375202"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rgbClr val="FF0000"/>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p>
              </p:txBody>
            </p:sp>
          </mc:Choice>
          <mc:Fallback xmlns="">
            <p:sp>
              <p:nvSpPr>
                <p:cNvPr id="44" name="矩形 43">
                  <a:extLst>
                    <a:ext uri="{FF2B5EF4-FFF2-40B4-BE49-F238E27FC236}">
                      <a16:creationId xmlns:a16="http://schemas.microsoft.com/office/drawing/2014/main" id="{974E7DFF-A809-4DFF-BAB4-46F253DB60D5}"/>
                    </a:ext>
                  </a:extLst>
                </p:cNvPr>
                <p:cNvSpPr>
                  <a:spLocks noRot="1" noChangeAspect="1" noMove="1" noResize="1" noEditPoints="1" noAdjustHandles="1" noChangeArrowheads="1" noChangeShapeType="1" noTextEdit="1"/>
                </p:cNvSpPr>
                <p:nvPr/>
              </p:nvSpPr>
              <p:spPr>
                <a:xfrm>
                  <a:off x="7290729" y="4792770"/>
                  <a:ext cx="2375202" cy="584775"/>
                </a:xfrm>
                <a:prstGeom prst="rect">
                  <a:avLst/>
                </a:prstGeom>
                <a:blipFill>
                  <a:blip r:embed="rId12"/>
                  <a:stretch>
                    <a:fillRect l="-7987" t="-20833" r="-21725" b="-84722"/>
                  </a:stretch>
                </a:blipFill>
              </p:spPr>
              <p:txBody>
                <a:bodyPr/>
                <a:lstStyle/>
                <a:p>
                  <a:r>
                    <a:rPr lang="en-US">
                      <a:noFill/>
                    </a:rPr>
                    <a:t> </a:t>
                  </a:r>
                </a:p>
              </p:txBody>
            </p:sp>
          </mc:Fallback>
        </mc:AlternateContent>
        <p:grpSp>
          <p:nvGrpSpPr>
            <p:cNvPr id="45" name="组合 44">
              <a:extLst>
                <a:ext uri="{FF2B5EF4-FFF2-40B4-BE49-F238E27FC236}">
                  <a16:creationId xmlns:a16="http://schemas.microsoft.com/office/drawing/2014/main" id="{F74FAEEC-8296-41C6-9FE4-7D99DFE5E9BB}"/>
                </a:ext>
              </a:extLst>
            </p:cNvPr>
            <p:cNvGrpSpPr/>
            <p:nvPr/>
          </p:nvGrpSpPr>
          <p:grpSpPr>
            <a:xfrm>
              <a:off x="4205605" y="3240896"/>
              <a:ext cx="2195669" cy="2441835"/>
              <a:chOff x="4270522" y="2987637"/>
              <a:chExt cx="2195669" cy="2441835"/>
            </a:xfrm>
          </p:grpSpPr>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1B0767DE-A854-4518-B274-43E2EADD2D36}"/>
                      </a:ext>
                    </a:extLst>
                  </p:cNvPr>
                  <p:cNvSpPr/>
                  <p:nvPr/>
                </p:nvSpPr>
                <p:spPr>
                  <a:xfrm>
                    <a:off x="4270522" y="3011201"/>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22" name="矩形 21"/>
                  <p:cNvSpPr>
                    <a:spLocks noRot="1" noChangeAspect="1" noMove="1" noResize="1" noEditPoints="1" noAdjustHandles="1" noChangeArrowheads="1" noChangeShapeType="1" noTextEdit="1"/>
                  </p:cNvSpPr>
                  <p:nvPr/>
                </p:nvSpPr>
                <p:spPr>
                  <a:xfrm>
                    <a:off x="3660485" y="3011201"/>
                    <a:ext cx="3415743" cy="923330"/>
                  </a:xfrm>
                  <a:prstGeom prst="rect">
                    <a:avLst/>
                  </a:prstGeom>
                  <a:blipFill rotWithShape="0">
                    <a:blip r:embed="rId14"/>
                    <a:stretch>
                      <a:fillRect t="-26490" r="-10160" b="-45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4EF98E-9BF8-4857-930F-C6E9387401EC}"/>
                      </a:ext>
                    </a:extLst>
                  </p:cNvPr>
                  <p:cNvSpPr/>
                  <p:nvPr/>
                </p:nvSpPr>
                <p:spPr>
                  <a:xfrm>
                    <a:off x="4270525" y="3881235"/>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35" name="矩形 34"/>
                  <p:cNvSpPr>
                    <a:spLocks noRot="1" noChangeAspect="1" noMove="1" noResize="1" noEditPoints="1" noAdjustHandles="1" noChangeArrowheads="1" noChangeShapeType="1" noTextEdit="1"/>
                  </p:cNvSpPr>
                  <p:nvPr/>
                </p:nvSpPr>
                <p:spPr>
                  <a:xfrm>
                    <a:off x="3660488" y="3881235"/>
                    <a:ext cx="3415743" cy="923330"/>
                  </a:xfrm>
                  <a:prstGeom prst="rect">
                    <a:avLst/>
                  </a:prstGeom>
                  <a:blipFill rotWithShape="0">
                    <a:blip r:embed="rId15"/>
                    <a:stretch>
                      <a:fillRect t="-26490" r="-10160" b="-45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EF08CB47-5B28-4F7B-A2B9-7E65126C69D6}"/>
                      </a:ext>
                    </a:extLst>
                  </p:cNvPr>
                  <p:cNvSpPr/>
                  <p:nvPr/>
                </p:nvSpPr>
                <p:spPr>
                  <a:xfrm>
                    <a:off x="4270524" y="4761087"/>
                    <a:ext cx="2195666" cy="584775"/>
                  </a:xfrm>
                  <a:prstGeom prst="rect">
                    <a:avLst/>
                  </a:prstGeom>
                  <a:noFill/>
                </p:spPr>
                <p:txBody>
                  <a:bodyPr wrap="none" lIns="91440" tIns="45720" rIns="91440" bIns="45720">
                    <a:spAutoFit/>
                  </a:bodyPr>
                  <a:lstStyle/>
                  <a:p>
                    <a:pPr algn="ctr"/>
                    <a14:m>
                      <m:oMath xmlns:m="http://schemas.openxmlformats.org/officeDocument/2006/math">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𝑓</m:t>
                        </m:r>
                        <m:r>
                          <a:rPr lang="en-US" altLang="zh-CN" sz="3200" b="0" i="1" cap="none" spc="0"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a14:m>
                    <a:r>
                      <a:rPr lang="en-US" altLang="zh-CN"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zh-CN" altLang="en-US" sz="32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狗</a:t>
                    </a:r>
                  </a:p>
                </p:txBody>
              </p:sp>
            </mc:Choice>
            <mc:Fallback xmlns="">
              <p:sp>
                <p:nvSpPr>
                  <p:cNvPr id="36" name="矩形 35"/>
                  <p:cNvSpPr>
                    <a:spLocks noRot="1" noChangeAspect="1" noMove="1" noResize="1" noEditPoints="1" noAdjustHandles="1" noChangeArrowheads="1" noChangeShapeType="1" noTextEdit="1"/>
                  </p:cNvSpPr>
                  <p:nvPr/>
                </p:nvSpPr>
                <p:spPr>
                  <a:xfrm>
                    <a:off x="3660487" y="4761087"/>
                    <a:ext cx="3415743" cy="923330"/>
                  </a:xfrm>
                  <a:prstGeom prst="rect">
                    <a:avLst/>
                  </a:prstGeom>
                  <a:blipFill rotWithShape="0">
                    <a:blip r:embed="rId16"/>
                    <a:stretch>
                      <a:fillRect t="-26490" r="-10160" b="-45695"/>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A6BA3CC8-148B-4EE4-9DCA-18FE944DAA0E}"/>
                  </a:ext>
                </a:extLst>
              </p:cNvPr>
              <p:cNvPicPr>
                <a:picLocks noChangeAspect="1"/>
              </p:cNvPicPr>
              <p:nvPr/>
            </p:nvPicPr>
            <p:blipFill>
              <a:blip r:embed="rId6"/>
              <a:stretch>
                <a:fillRect/>
              </a:stretch>
            </p:blipFill>
            <p:spPr>
              <a:xfrm>
                <a:off x="4808162" y="2987637"/>
                <a:ext cx="660628" cy="723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 name="图片 52">
                <a:extLst>
                  <a:ext uri="{FF2B5EF4-FFF2-40B4-BE49-F238E27FC236}">
                    <a16:creationId xmlns:a16="http://schemas.microsoft.com/office/drawing/2014/main" id="{ACEA25A2-0F13-479E-B486-8DD511B85FF7}"/>
                  </a:ext>
                </a:extLst>
              </p:cNvPr>
              <p:cNvPicPr>
                <a:picLocks noChangeAspect="1"/>
              </p:cNvPicPr>
              <p:nvPr/>
            </p:nvPicPr>
            <p:blipFill>
              <a:blip r:embed="rId8"/>
              <a:stretch>
                <a:fillRect/>
              </a:stretch>
            </p:blipFill>
            <p:spPr>
              <a:xfrm>
                <a:off x="4808162" y="4818020"/>
                <a:ext cx="660628" cy="611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图片 53">
                <a:extLst>
                  <a:ext uri="{FF2B5EF4-FFF2-40B4-BE49-F238E27FC236}">
                    <a16:creationId xmlns:a16="http://schemas.microsoft.com/office/drawing/2014/main" id="{E1EC77F8-C365-45EB-B89B-781427746726}"/>
                  </a:ext>
                </a:extLst>
              </p:cNvPr>
              <p:cNvPicPr>
                <a:picLocks noChangeAspect="1"/>
              </p:cNvPicPr>
              <p:nvPr/>
            </p:nvPicPr>
            <p:blipFill>
              <a:blip r:embed="rId7"/>
              <a:stretch>
                <a:fillRect/>
              </a:stretch>
            </p:blipFill>
            <p:spPr>
              <a:xfrm>
                <a:off x="4813905" y="3938519"/>
                <a:ext cx="654885" cy="611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6" name="圆角矩形 45">
              <a:extLst>
                <a:ext uri="{FF2B5EF4-FFF2-40B4-BE49-F238E27FC236}">
                  <a16:creationId xmlns:a16="http://schemas.microsoft.com/office/drawing/2014/main" id="{354D6BEC-B3E5-472A-A149-3AFF771857B9}"/>
                </a:ext>
              </a:extLst>
            </p:cNvPr>
            <p:cNvSpPr/>
            <p:nvPr/>
          </p:nvSpPr>
          <p:spPr>
            <a:xfrm>
              <a:off x="9925399" y="4281568"/>
              <a:ext cx="1736719" cy="45299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7030A0"/>
                  </a:solidFill>
                  <a:latin typeface="微软雅黑" panose="020B0503020204020204" pitchFamily="34" charset="-122"/>
                  <a:ea typeface="微软雅黑" panose="020B0503020204020204" pitchFamily="34" charset="-122"/>
                </a:rPr>
                <a:t>泛化问题</a:t>
              </a:r>
            </a:p>
          </p:txBody>
        </p:sp>
      </p:grpSp>
    </p:spTree>
    <p:extLst>
      <p:ext uri="{BB962C8B-B14F-4D97-AF65-F5344CB8AC3E}">
        <p14:creationId xmlns:p14="http://schemas.microsoft.com/office/powerpoint/2010/main" val="3791794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1359C4F8-88F3-4B39-82BB-D008D56063B4}"/>
              </a:ext>
            </a:extLst>
          </p:cNvPr>
          <p:cNvSpPr txBox="1"/>
          <p:nvPr/>
        </p:nvSpPr>
        <p:spPr>
          <a:xfrm>
            <a:off x="156202" y="964569"/>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pic>
        <p:nvPicPr>
          <p:cNvPr id="6" name="图片 5">
            <a:extLst>
              <a:ext uri="{FF2B5EF4-FFF2-40B4-BE49-F238E27FC236}">
                <a16:creationId xmlns:a16="http://schemas.microsoft.com/office/drawing/2014/main" id="{ABE8B03F-C373-42EC-8F1B-D8B5C0C3F467}"/>
              </a:ext>
            </a:extLst>
          </p:cNvPr>
          <p:cNvPicPr>
            <a:picLocks noChangeAspect="1"/>
          </p:cNvPicPr>
          <p:nvPr/>
        </p:nvPicPr>
        <p:blipFill>
          <a:blip r:embed="rId2"/>
          <a:stretch>
            <a:fillRect/>
          </a:stretch>
        </p:blipFill>
        <p:spPr>
          <a:xfrm>
            <a:off x="395536" y="1844824"/>
            <a:ext cx="7992888" cy="3724730"/>
          </a:xfrm>
          <a:prstGeom prst="rect">
            <a:avLst/>
          </a:prstGeom>
        </p:spPr>
      </p:pic>
    </p:spTree>
    <p:extLst>
      <p:ext uri="{BB962C8B-B14F-4D97-AF65-F5344CB8AC3E}">
        <p14:creationId xmlns:p14="http://schemas.microsoft.com/office/powerpoint/2010/main" val="42196665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E7E7507-DF85-48E9-965B-9A73E284F882}"/>
              </a:ext>
            </a:extLst>
          </p:cNvPr>
          <p:cNvSpPr txBox="1"/>
          <p:nvPr/>
        </p:nvSpPr>
        <p:spPr>
          <a:xfrm>
            <a:off x="156202" y="964569"/>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pic>
        <p:nvPicPr>
          <p:cNvPr id="5" name="图片 4">
            <a:extLst>
              <a:ext uri="{FF2B5EF4-FFF2-40B4-BE49-F238E27FC236}">
                <a16:creationId xmlns:a16="http://schemas.microsoft.com/office/drawing/2014/main" id="{F948614D-4A46-4288-AF4F-2CECEAB1E571}"/>
              </a:ext>
            </a:extLst>
          </p:cNvPr>
          <p:cNvPicPr>
            <a:picLocks noChangeAspect="1"/>
          </p:cNvPicPr>
          <p:nvPr/>
        </p:nvPicPr>
        <p:blipFill>
          <a:blip r:embed="rId2"/>
          <a:stretch>
            <a:fillRect/>
          </a:stretch>
        </p:blipFill>
        <p:spPr>
          <a:xfrm>
            <a:off x="539552" y="1916832"/>
            <a:ext cx="7308304" cy="3250130"/>
          </a:xfrm>
          <a:prstGeom prst="rect">
            <a:avLst/>
          </a:prstGeom>
        </p:spPr>
      </p:pic>
    </p:spTree>
    <p:extLst>
      <p:ext uri="{BB962C8B-B14F-4D97-AF65-F5344CB8AC3E}">
        <p14:creationId xmlns:p14="http://schemas.microsoft.com/office/powerpoint/2010/main" val="286102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DF5344A-87D5-451A-9DAD-F4E942299D10}"/>
              </a:ext>
            </a:extLst>
          </p:cNvPr>
          <p:cNvSpPr txBox="1"/>
          <p:nvPr/>
        </p:nvSpPr>
        <p:spPr>
          <a:xfrm>
            <a:off x="179512" y="908720"/>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pic>
        <p:nvPicPr>
          <p:cNvPr id="7" name="图片 6">
            <a:extLst>
              <a:ext uri="{FF2B5EF4-FFF2-40B4-BE49-F238E27FC236}">
                <a16:creationId xmlns:a16="http://schemas.microsoft.com/office/drawing/2014/main" id="{FA2E45A9-06D2-4D62-8562-4550282D839D}"/>
              </a:ext>
            </a:extLst>
          </p:cNvPr>
          <p:cNvPicPr>
            <a:picLocks noChangeAspect="1"/>
          </p:cNvPicPr>
          <p:nvPr/>
        </p:nvPicPr>
        <p:blipFill>
          <a:blip r:embed="rId2"/>
          <a:stretch>
            <a:fillRect/>
          </a:stretch>
        </p:blipFill>
        <p:spPr>
          <a:xfrm>
            <a:off x="971600" y="1772816"/>
            <a:ext cx="7092280" cy="4393754"/>
          </a:xfrm>
          <a:prstGeom prst="rect">
            <a:avLst/>
          </a:prstGeom>
        </p:spPr>
      </p:pic>
    </p:spTree>
    <p:extLst>
      <p:ext uri="{BB962C8B-B14F-4D97-AF65-F5344CB8AC3E}">
        <p14:creationId xmlns:p14="http://schemas.microsoft.com/office/powerpoint/2010/main" val="1736358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pic>
        <p:nvPicPr>
          <p:cNvPr id="4" name="图片 3">
            <a:extLst>
              <a:ext uri="{FF2B5EF4-FFF2-40B4-BE49-F238E27FC236}">
                <a16:creationId xmlns:a16="http://schemas.microsoft.com/office/drawing/2014/main" id="{1FD7C574-1F87-4A45-A8E8-04CEDE8ADF9D}"/>
              </a:ext>
            </a:extLst>
          </p:cNvPr>
          <p:cNvPicPr>
            <a:picLocks noChangeAspect="1"/>
          </p:cNvPicPr>
          <p:nvPr/>
        </p:nvPicPr>
        <p:blipFill>
          <a:blip r:embed="rId2"/>
          <a:stretch>
            <a:fillRect/>
          </a:stretch>
        </p:blipFill>
        <p:spPr>
          <a:xfrm>
            <a:off x="701824" y="1412776"/>
            <a:ext cx="7740352" cy="4666702"/>
          </a:xfrm>
          <a:prstGeom prst="rect">
            <a:avLst/>
          </a:prstGeom>
        </p:spPr>
      </p:pic>
      <p:sp>
        <p:nvSpPr>
          <p:cNvPr id="5" name="文本框 4">
            <a:extLst>
              <a:ext uri="{FF2B5EF4-FFF2-40B4-BE49-F238E27FC236}">
                <a16:creationId xmlns:a16="http://schemas.microsoft.com/office/drawing/2014/main" id="{9F60900A-5DFE-4CBD-86A8-BD2F6180686E}"/>
              </a:ext>
            </a:extLst>
          </p:cNvPr>
          <p:cNvSpPr txBox="1"/>
          <p:nvPr/>
        </p:nvSpPr>
        <p:spPr>
          <a:xfrm>
            <a:off x="179512" y="908720"/>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spTree>
    <p:extLst>
      <p:ext uri="{BB962C8B-B14F-4D97-AF65-F5344CB8AC3E}">
        <p14:creationId xmlns:p14="http://schemas.microsoft.com/office/powerpoint/2010/main" val="280339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9EAA90A5-7F0B-4EF9-8EC3-7B9E1A94757F}"/>
              </a:ext>
            </a:extLst>
          </p:cNvPr>
          <p:cNvSpPr txBox="1"/>
          <p:nvPr/>
        </p:nvSpPr>
        <p:spPr>
          <a:xfrm>
            <a:off x="179512" y="908720"/>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无监督学习</a:t>
            </a:r>
          </a:p>
        </p:txBody>
      </p:sp>
      <p:pic>
        <p:nvPicPr>
          <p:cNvPr id="5" name="图片 4">
            <a:extLst>
              <a:ext uri="{FF2B5EF4-FFF2-40B4-BE49-F238E27FC236}">
                <a16:creationId xmlns:a16="http://schemas.microsoft.com/office/drawing/2014/main" id="{EF412CD7-F25F-4B1F-934A-74D8C9C5C830}"/>
              </a:ext>
            </a:extLst>
          </p:cNvPr>
          <p:cNvPicPr>
            <a:picLocks noChangeAspect="1"/>
          </p:cNvPicPr>
          <p:nvPr/>
        </p:nvPicPr>
        <p:blipFill>
          <a:blip r:embed="rId2"/>
          <a:stretch>
            <a:fillRect/>
          </a:stretch>
        </p:blipFill>
        <p:spPr>
          <a:xfrm>
            <a:off x="899592" y="1493495"/>
            <a:ext cx="7452320" cy="4766962"/>
          </a:xfrm>
          <a:prstGeom prst="rect">
            <a:avLst/>
          </a:prstGeom>
        </p:spPr>
      </p:pic>
    </p:spTree>
    <p:extLst>
      <p:ext uri="{BB962C8B-B14F-4D97-AF65-F5344CB8AC3E}">
        <p14:creationId xmlns:p14="http://schemas.microsoft.com/office/powerpoint/2010/main" val="2884337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5D7036E9-93BA-4250-A68F-CEFEC587FDDD}"/>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均值聚类</a:t>
            </a:r>
          </a:p>
        </p:txBody>
      </p:sp>
      <p:pic>
        <p:nvPicPr>
          <p:cNvPr id="5" name="图片 4">
            <a:extLst>
              <a:ext uri="{FF2B5EF4-FFF2-40B4-BE49-F238E27FC236}">
                <a16:creationId xmlns:a16="http://schemas.microsoft.com/office/drawing/2014/main" id="{D779F73A-617A-48E6-8EDD-05C26EFD7F58}"/>
              </a:ext>
            </a:extLst>
          </p:cNvPr>
          <p:cNvPicPr>
            <a:picLocks noChangeAspect="1"/>
          </p:cNvPicPr>
          <p:nvPr/>
        </p:nvPicPr>
        <p:blipFill>
          <a:blip r:embed="rId2"/>
          <a:stretch>
            <a:fillRect/>
          </a:stretch>
        </p:blipFill>
        <p:spPr>
          <a:xfrm>
            <a:off x="323528" y="1695971"/>
            <a:ext cx="8244408" cy="3466058"/>
          </a:xfrm>
          <a:prstGeom prst="rect">
            <a:avLst/>
          </a:prstGeom>
        </p:spPr>
      </p:pic>
    </p:spTree>
    <p:extLst>
      <p:ext uri="{BB962C8B-B14F-4D97-AF65-F5344CB8AC3E}">
        <p14:creationId xmlns:p14="http://schemas.microsoft.com/office/powerpoint/2010/main" val="794678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5" name="文本框 4">
            <a:extLst>
              <a:ext uri="{FF2B5EF4-FFF2-40B4-BE49-F238E27FC236}">
                <a16:creationId xmlns:a16="http://schemas.microsoft.com/office/drawing/2014/main" id="{237E82D8-019D-40B1-A29D-D7E56AF6D81D}"/>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均值聚类</a:t>
            </a:r>
          </a:p>
        </p:txBody>
      </p:sp>
      <p:pic>
        <p:nvPicPr>
          <p:cNvPr id="7" name="图片 6">
            <a:extLst>
              <a:ext uri="{FF2B5EF4-FFF2-40B4-BE49-F238E27FC236}">
                <a16:creationId xmlns:a16="http://schemas.microsoft.com/office/drawing/2014/main" id="{0DC8EC7B-4220-49A7-8453-F38BBAB22C44}"/>
              </a:ext>
            </a:extLst>
          </p:cNvPr>
          <p:cNvPicPr>
            <a:picLocks noChangeAspect="1"/>
          </p:cNvPicPr>
          <p:nvPr/>
        </p:nvPicPr>
        <p:blipFill>
          <a:blip r:embed="rId2"/>
          <a:stretch>
            <a:fillRect/>
          </a:stretch>
        </p:blipFill>
        <p:spPr>
          <a:xfrm>
            <a:off x="539552" y="1581656"/>
            <a:ext cx="7452320" cy="4517636"/>
          </a:xfrm>
          <a:prstGeom prst="rect">
            <a:avLst/>
          </a:prstGeom>
        </p:spPr>
      </p:pic>
    </p:spTree>
    <p:extLst>
      <p:ext uri="{BB962C8B-B14F-4D97-AF65-F5344CB8AC3E}">
        <p14:creationId xmlns:p14="http://schemas.microsoft.com/office/powerpoint/2010/main" val="2382884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5" name="文本框 4">
            <a:extLst>
              <a:ext uri="{FF2B5EF4-FFF2-40B4-BE49-F238E27FC236}">
                <a16:creationId xmlns:a16="http://schemas.microsoft.com/office/drawing/2014/main" id="{DF3FCDA4-45AF-45E8-82A3-A85D9B5151EA}"/>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均值聚类</a:t>
            </a:r>
          </a:p>
        </p:txBody>
      </p:sp>
      <p:pic>
        <p:nvPicPr>
          <p:cNvPr id="7" name="图片 6">
            <a:extLst>
              <a:ext uri="{FF2B5EF4-FFF2-40B4-BE49-F238E27FC236}">
                <a16:creationId xmlns:a16="http://schemas.microsoft.com/office/drawing/2014/main" id="{C1631113-30EF-49E0-A39F-A259A109FB5E}"/>
              </a:ext>
            </a:extLst>
          </p:cNvPr>
          <p:cNvPicPr>
            <a:picLocks noChangeAspect="1"/>
          </p:cNvPicPr>
          <p:nvPr/>
        </p:nvPicPr>
        <p:blipFill>
          <a:blip r:embed="rId2"/>
          <a:stretch>
            <a:fillRect/>
          </a:stretch>
        </p:blipFill>
        <p:spPr>
          <a:xfrm>
            <a:off x="463814" y="1844824"/>
            <a:ext cx="7812360" cy="3735923"/>
          </a:xfrm>
          <a:prstGeom prst="rect">
            <a:avLst/>
          </a:prstGeom>
        </p:spPr>
      </p:pic>
    </p:spTree>
    <p:extLst>
      <p:ext uri="{BB962C8B-B14F-4D97-AF65-F5344CB8AC3E}">
        <p14:creationId xmlns:p14="http://schemas.microsoft.com/office/powerpoint/2010/main" val="20809012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EC8BE90D-AB43-4EEB-9EAA-02F71BCDB2C3}"/>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均值聚类</a:t>
            </a:r>
          </a:p>
        </p:txBody>
      </p:sp>
      <p:pic>
        <p:nvPicPr>
          <p:cNvPr id="5" name="图片 4">
            <a:extLst>
              <a:ext uri="{FF2B5EF4-FFF2-40B4-BE49-F238E27FC236}">
                <a16:creationId xmlns:a16="http://schemas.microsoft.com/office/drawing/2014/main" id="{EAEB3EB8-B528-4642-B446-DBC94E131557}"/>
              </a:ext>
            </a:extLst>
          </p:cNvPr>
          <p:cNvPicPr>
            <a:picLocks noChangeAspect="1"/>
          </p:cNvPicPr>
          <p:nvPr/>
        </p:nvPicPr>
        <p:blipFill>
          <a:blip r:embed="rId2"/>
          <a:stretch>
            <a:fillRect/>
          </a:stretch>
        </p:blipFill>
        <p:spPr>
          <a:xfrm>
            <a:off x="557808" y="1988840"/>
            <a:ext cx="8028384" cy="3838351"/>
          </a:xfrm>
          <a:prstGeom prst="rect">
            <a:avLst/>
          </a:prstGeom>
        </p:spPr>
      </p:pic>
    </p:spTree>
    <p:extLst>
      <p:ext uri="{BB962C8B-B14F-4D97-AF65-F5344CB8AC3E}">
        <p14:creationId xmlns:p14="http://schemas.microsoft.com/office/powerpoint/2010/main" val="1284911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80ADE1E7-FB7E-4CD6-B17A-97D5765275FA}"/>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均值聚类</a:t>
            </a:r>
          </a:p>
        </p:txBody>
      </p:sp>
      <p:pic>
        <p:nvPicPr>
          <p:cNvPr id="5" name="图片 4">
            <a:extLst>
              <a:ext uri="{FF2B5EF4-FFF2-40B4-BE49-F238E27FC236}">
                <a16:creationId xmlns:a16="http://schemas.microsoft.com/office/drawing/2014/main" id="{DDF640F8-B89F-483F-ABD8-646916B99042}"/>
              </a:ext>
            </a:extLst>
          </p:cNvPr>
          <p:cNvPicPr>
            <a:picLocks noChangeAspect="1"/>
          </p:cNvPicPr>
          <p:nvPr/>
        </p:nvPicPr>
        <p:blipFill>
          <a:blip r:embed="rId2"/>
          <a:stretch>
            <a:fillRect/>
          </a:stretch>
        </p:blipFill>
        <p:spPr>
          <a:xfrm>
            <a:off x="899592" y="1916832"/>
            <a:ext cx="7668344" cy="3844262"/>
          </a:xfrm>
          <a:prstGeom prst="rect">
            <a:avLst/>
          </a:prstGeom>
        </p:spPr>
      </p:pic>
    </p:spTree>
    <p:extLst>
      <p:ext uri="{BB962C8B-B14F-4D97-AF65-F5344CB8AC3E}">
        <p14:creationId xmlns:p14="http://schemas.microsoft.com/office/powerpoint/2010/main" val="149844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53823-B6D1-4096-9633-B6F32DD8BF8A}"/>
              </a:ext>
            </a:extLst>
          </p:cNvPr>
          <p:cNvSpPr>
            <a:spLocks noGrp="1"/>
          </p:cNvSpPr>
          <p:nvPr>
            <p:ph type="title"/>
          </p:nvPr>
        </p:nvSpPr>
        <p:spPr/>
        <p:txBody>
          <a:bodyPr/>
          <a:lstStyle/>
          <a:p>
            <a:b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br>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7.1 </a:t>
            </a:r>
            <a: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机器学习概念</a:t>
            </a:r>
            <a:br>
              <a:rPr kumimoji="0" lang="zh-CN" altLang="en-US"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br>
            <a:endParaRPr lang="en-US"/>
          </a:p>
        </p:txBody>
      </p:sp>
      <p:sp>
        <p:nvSpPr>
          <p:cNvPr id="3" name="内容占位符 2">
            <a:extLst>
              <a:ext uri="{FF2B5EF4-FFF2-40B4-BE49-F238E27FC236}">
                <a16:creationId xmlns:a16="http://schemas.microsoft.com/office/drawing/2014/main" id="{91532203-6EC2-4B6C-931C-D4B1DC657A68}"/>
              </a:ext>
            </a:extLst>
          </p:cNvPr>
          <p:cNvSpPr>
            <a:spLocks noGrp="1"/>
          </p:cNvSpPr>
          <p:nvPr>
            <p:ph idx="1"/>
          </p:nvPr>
        </p:nvSpPr>
        <p:spPr>
          <a:xfrm>
            <a:off x="215516" y="760104"/>
            <a:ext cx="8712968" cy="5145088"/>
          </a:xfrm>
        </p:spPr>
        <p:txBody>
          <a:bodyPr/>
          <a:lstStyle/>
          <a:p>
            <a:pPr marL="0" indent="0">
              <a:buNone/>
            </a:pPr>
            <a:r>
              <a:rPr lang="en-US" altLang="zh-CN"/>
              <a:t>3</a:t>
            </a:r>
            <a:r>
              <a:rPr lang="zh-CN" altLang="en-US"/>
              <a:t>、机器学习的分类</a:t>
            </a:r>
          </a:p>
          <a:p>
            <a:r>
              <a:rPr lang="zh-CN" altLang="en-US"/>
              <a:t>最主要的两类：监督学习和无监督学习</a:t>
            </a:r>
            <a:endParaRPr lang="en-US" altLang="zh-CN"/>
          </a:p>
          <a:p>
            <a:pPr marL="0" indent="0">
              <a:buNone/>
            </a:pPr>
            <a:r>
              <a:rPr lang="en-US" altLang="zh-CN"/>
              <a:t>1</a:t>
            </a:r>
            <a:r>
              <a:rPr lang="zh-CN" altLang="en-US"/>
              <a:t>、监督学习：</a:t>
            </a:r>
          </a:p>
          <a:p>
            <a:pPr marL="0" indent="0">
              <a:buNone/>
            </a:pPr>
            <a:r>
              <a:rPr lang="zh-CN" altLang="en-US"/>
              <a:t>		回归、分类</a:t>
            </a:r>
          </a:p>
          <a:p>
            <a:pPr marL="0" indent="0">
              <a:buNone/>
            </a:pPr>
            <a:r>
              <a:rPr lang="en-US" altLang="zh-CN"/>
              <a:t>2</a:t>
            </a:r>
            <a:r>
              <a:rPr lang="zh-CN" altLang="en-US"/>
              <a:t>、非监督学习</a:t>
            </a:r>
          </a:p>
          <a:p>
            <a:endParaRPr lang="en-US"/>
          </a:p>
        </p:txBody>
      </p:sp>
    </p:spTree>
    <p:extLst>
      <p:ext uri="{BB962C8B-B14F-4D97-AF65-F5344CB8AC3E}">
        <p14:creationId xmlns:p14="http://schemas.microsoft.com/office/powerpoint/2010/main" val="2836924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535D15A-12D5-47D3-AC6D-71117614EE57}"/>
              </a:ext>
            </a:extLst>
          </p:cNvPr>
          <p:cNvSpPr txBox="1"/>
          <p:nvPr/>
        </p:nvSpPr>
        <p:spPr>
          <a:xfrm>
            <a:off x="179512" y="908720"/>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迭代算法</a:t>
            </a:r>
          </a:p>
        </p:txBody>
      </p:sp>
      <p:pic>
        <p:nvPicPr>
          <p:cNvPr id="5" name="图片 4">
            <a:extLst>
              <a:ext uri="{FF2B5EF4-FFF2-40B4-BE49-F238E27FC236}">
                <a16:creationId xmlns:a16="http://schemas.microsoft.com/office/drawing/2014/main" id="{34DE7C4A-06F1-4B18-ACBD-B592146A9C99}"/>
              </a:ext>
            </a:extLst>
          </p:cNvPr>
          <p:cNvPicPr>
            <a:picLocks noChangeAspect="1"/>
          </p:cNvPicPr>
          <p:nvPr/>
        </p:nvPicPr>
        <p:blipFill>
          <a:blip r:embed="rId2"/>
          <a:stretch>
            <a:fillRect/>
          </a:stretch>
        </p:blipFill>
        <p:spPr>
          <a:xfrm>
            <a:off x="539552" y="1844824"/>
            <a:ext cx="7956376" cy="3962946"/>
          </a:xfrm>
          <a:prstGeom prst="rect">
            <a:avLst/>
          </a:prstGeom>
        </p:spPr>
      </p:pic>
    </p:spTree>
    <p:extLst>
      <p:ext uri="{BB962C8B-B14F-4D97-AF65-F5344CB8AC3E}">
        <p14:creationId xmlns:p14="http://schemas.microsoft.com/office/powerpoint/2010/main" val="4045751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535D15A-12D5-47D3-AC6D-71117614EE57}"/>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均值算法特点</a:t>
            </a:r>
          </a:p>
        </p:txBody>
      </p:sp>
      <p:pic>
        <p:nvPicPr>
          <p:cNvPr id="5" name="图片 4">
            <a:extLst>
              <a:ext uri="{FF2B5EF4-FFF2-40B4-BE49-F238E27FC236}">
                <a16:creationId xmlns:a16="http://schemas.microsoft.com/office/drawing/2014/main" id="{96013B68-E29D-42A9-862A-72155AE9E76C}"/>
              </a:ext>
            </a:extLst>
          </p:cNvPr>
          <p:cNvPicPr>
            <a:picLocks noChangeAspect="1"/>
          </p:cNvPicPr>
          <p:nvPr/>
        </p:nvPicPr>
        <p:blipFill>
          <a:blip r:embed="rId2"/>
          <a:stretch>
            <a:fillRect/>
          </a:stretch>
        </p:blipFill>
        <p:spPr>
          <a:xfrm>
            <a:off x="467544" y="1916832"/>
            <a:ext cx="7668344" cy="3772560"/>
          </a:xfrm>
          <a:prstGeom prst="rect">
            <a:avLst/>
          </a:prstGeom>
        </p:spPr>
      </p:pic>
    </p:spTree>
    <p:extLst>
      <p:ext uri="{BB962C8B-B14F-4D97-AF65-F5344CB8AC3E}">
        <p14:creationId xmlns:p14="http://schemas.microsoft.com/office/powerpoint/2010/main" val="2525437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535D15A-12D5-47D3-AC6D-71117614EE57}"/>
              </a:ext>
            </a:extLst>
          </p:cNvPr>
          <p:cNvSpPr txBox="1"/>
          <p:nvPr/>
        </p:nvSpPr>
        <p:spPr>
          <a:xfrm>
            <a:off x="179512" y="908720"/>
            <a:ext cx="8111380" cy="584775"/>
          </a:xfrm>
          <a:prstGeom prst="rect">
            <a:avLst/>
          </a:prstGeom>
          <a:noFill/>
        </p:spPr>
        <p:txBody>
          <a:bodyPr wrap="square">
            <a:spAutoFit/>
          </a:bodyPr>
          <a:lstStyle/>
          <a:p>
            <a:pPr>
              <a:defRPr/>
            </a:pPr>
            <a:r>
              <a:rPr lang="zh-CN" altLang="en-US" sz="3200" kern="0">
                <a:latin typeface="Times New Roman" panose="02020603050405020304" pitchFamily="18" charset="0"/>
              </a:rPr>
              <a:t>初始中心</a:t>
            </a:r>
          </a:p>
        </p:txBody>
      </p:sp>
      <p:pic>
        <p:nvPicPr>
          <p:cNvPr id="5" name="图片 4">
            <a:extLst>
              <a:ext uri="{FF2B5EF4-FFF2-40B4-BE49-F238E27FC236}">
                <a16:creationId xmlns:a16="http://schemas.microsoft.com/office/drawing/2014/main" id="{EF6F8F30-3CE9-4A8C-9787-8A74B321D283}"/>
              </a:ext>
            </a:extLst>
          </p:cNvPr>
          <p:cNvPicPr>
            <a:picLocks noChangeAspect="1"/>
          </p:cNvPicPr>
          <p:nvPr/>
        </p:nvPicPr>
        <p:blipFill>
          <a:blip r:embed="rId2"/>
          <a:stretch>
            <a:fillRect/>
          </a:stretch>
        </p:blipFill>
        <p:spPr>
          <a:xfrm>
            <a:off x="516310" y="1628800"/>
            <a:ext cx="8111380" cy="4437748"/>
          </a:xfrm>
          <a:prstGeom prst="rect">
            <a:avLst/>
          </a:prstGeom>
        </p:spPr>
      </p:pic>
    </p:spTree>
    <p:extLst>
      <p:ext uri="{BB962C8B-B14F-4D97-AF65-F5344CB8AC3E}">
        <p14:creationId xmlns:p14="http://schemas.microsoft.com/office/powerpoint/2010/main" val="230506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535D15A-12D5-47D3-AC6D-71117614EE57}"/>
              </a:ext>
            </a:extLst>
          </p:cNvPr>
          <p:cNvSpPr txBox="1"/>
          <p:nvPr/>
        </p:nvSpPr>
        <p:spPr>
          <a:xfrm>
            <a:off x="179512" y="908720"/>
            <a:ext cx="8111380" cy="584775"/>
          </a:xfrm>
          <a:prstGeom prst="rect">
            <a:avLst/>
          </a:prstGeom>
          <a:noFill/>
        </p:spPr>
        <p:txBody>
          <a:bodyPr wrap="square">
            <a:spAutoFit/>
          </a:bodyPr>
          <a:lstStyle/>
          <a:p>
            <a:pPr>
              <a:defRPr/>
            </a:pPr>
            <a:r>
              <a:rPr lang="en-US" altLang="zh-CN" sz="3200" kern="0">
                <a:latin typeface="Times New Roman" panose="02020603050405020304" pitchFamily="18" charset="0"/>
              </a:rPr>
              <a:t>K</a:t>
            </a:r>
            <a:r>
              <a:rPr lang="zh-CN" altLang="en-US" sz="3200" kern="0">
                <a:latin typeface="Times New Roman" panose="02020603050405020304" pitchFamily="18" charset="0"/>
              </a:rPr>
              <a:t>值</a:t>
            </a:r>
          </a:p>
        </p:txBody>
      </p:sp>
      <p:pic>
        <p:nvPicPr>
          <p:cNvPr id="5" name="图片 4">
            <a:extLst>
              <a:ext uri="{FF2B5EF4-FFF2-40B4-BE49-F238E27FC236}">
                <a16:creationId xmlns:a16="http://schemas.microsoft.com/office/drawing/2014/main" id="{903793A5-2380-46A0-B6A9-254C6B623184}"/>
              </a:ext>
            </a:extLst>
          </p:cNvPr>
          <p:cNvPicPr>
            <a:picLocks noChangeAspect="1"/>
          </p:cNvPicPr>
          <p:nvPr/>
        </p:nvPicPr>
        <p:blipFill>
          <a:blip r:embed="rId2"/>
          <a:stretch>
            <a:fillRect/>
          </a:stretch>
        </p:blipFill>
        <p:spPr>
          <a:xfrm>
            <a:off x="516310" y="1700808"/>
            <a:ext cx="8111380" cy="4060595"/>
          </a:xfrm>
          <a:prstGeom prst="rect">
            <a:avLst/>
          </a:prstGeom>
        </p:spPr>
      </p:pic>
    </p:spTree>
    <p:extLst>
      <p:ext uri="{BB962C8B-B14F-4D97-AF65-F5344CB8AC3E}">
        <p14:creationId xmlns:p14="http://schemas.microsoft.com/office/powerpoint/2010/main" val="1074361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D4AEA-6E1C-4A8E-85E0-150268D171E4}"/>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3" name="文本框 2">
            <a:extLst>
              <a:ext uri="{FF2B5EF4-FFF2-40B4-BE49-F238E27FC236}">
                <a16:creationId xmlns:a16="http://schemas.microsoft.com/office/drawing/2014/main" id="{0535D15A-12D5-47D3-AC6D-71117614EE57}"/>
              </a:ext>
            </a:extLst>
          </p:cNvPr>
          <p:cNvSpPr txBox="1"/>
          <p:nvPr/>
        </p:nvSpPr>
        <p:spPr>
          <a:xfrm>
            <a:off x="179512" y="908720"/>
            <a:ext cx="8784976" cy="3046988"/>
          </a:xfrm>
          <a:prstGeom prst="rect">
            <a:avLst/>
          </a:prstGeom>
          <a:noFill/>
        </p:spPr>
        <p:txBody>
          <a:bodyPr wrap="square">
            <a:spAutoFit/>
          </a:bodyPr>
          <a:lstStyle/>
          <a:p>
            <a:pPr>
              <a:defRPr/>
            </a:pPr>
            <a:r>
              <a:rPr lang="en-US" altLang="zh-CN" sz="3200" kern="0">
                <a:latin typeface="Times New Roman" panose="02020603050405020304" pitchFamily="18" charset="0"/>
              </a:rPr>
              <a:t>K-means</a:t>
            </a:r>
            <a:r>
              <a:rPr lang="zh-CN" altLang="en-US" sz="3200" kern="0">
                <a:latin typeface="Times New Roman" panose="02020603050405020304" pitchFamily="18" charset="0"/>
              </a:rPr>
              <a:t>（又称</a:t>
            </a:r>
            <a:r>
              <a:rPr lang="en-US" altLang="zh-CN" sz="3200" kern="0">
                <a:latin typeface="Times New Roman" panose="02020603050405020304" pitchFamily="18" charset="0"/>
              </a:rPr>
              <a:t>k-</a:t>
            </a:r>
            <a:r>
              <a:rPr lang="zh-CN" altLang="en-US" sz="3200" kern="0">
                <a:latin typeface="Times New Roman" panose="02020603050405020304" pitchFamily="18" charset="0"/>
              </a:rPr>
              <a:t>均值或</a:t>
            </a:r>
            <a:r>
              <a:rPr lang="en-US" altLang="zh-CN" sz="3200" kern="0">
                <a:latin typeface="Times New Roman" panose="02020603050405020304" pitchFamily="18" charset="0"/>
              </a:rPr>
              <a:t>k-</a:t>
            </a:r>
            <a:r>
              <a:rPr lang="zh-CN" altLang="en-US" sz="3200" kern="0">
                <a:latin typeface="Times New Roman" panose="02020603050405020304" pitchFamily="18" charset="0"/>
              </a:rPr>
              <a:t>平均）聚类算法。算法思想就是首先随机确定</a:t>
            </a:r>
            <a:r>
              <a:rPr lang="en-US" altLang="zh-CN" sz="3200" kern="0">
                <a:latin typeface="Times New Roman" panose="02020603050405020304" pitchFamily="18" charset="0"/>
              </a:rPr>
              <a:t>k</a:t>
            </a:r>
            <a:r>
              <a:rPr lang="zh-CN" altLang="en-US" sz="3200" kern="0">
                <a:latin typeface="Times New Roman" panose="02020603050405020304" pitchFamily="18" charset="0"/>
              </a:rPr>
              <a:t>个中心点作为聚类中心，然后把每个数据点分配给最邻近的中心点，分配完成后形成</a:t>
            </a:r>
            <a:r>
              <a:rPr lang="en-US" altLang="zh-CN" sz="3200" kern="0">
                <a:latin typeface="Times New Roman" panose="02020603050405020304" pitchFamily="18" charset="0"/>
              </a:rPr>
              <a:t>k</a:t>
            </a:r>
            <a:r>
              <a:rPr lang="zh-CN" altLang="en-US" sz="3200" kern="0">
                <a:latin typeface="Times New Roman" panose="02020603050405020304" pitchFamily="18" charset="0"/>
              </a:rPr>
              <a:t>个聚类，计算各个聚类的平均中心点，将其作为该聚类新的类中心点，然后重复迭代上述步骤直到分配过程不再产生变化。 </a:t>
            </a:r>
          </a:p>
        </p:txBody>
      </p:sp>
    </p:spTree>
    <p:extLst>
      <p:ext uri="{BB962C8B-B14F-4D97-AF65-F5344CB8AC3E}">
        <p14:creationId xmlns:p14="http://schemas.microsoft.com/office/powerpoint/2010/main" val="18456124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59345-6E4C-451E-A6AC-B27A7509AC42}"/>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5" name="文本框 4">
            <a:extLst>
              <a:ext uri="{FF2B5EF4-FFF2-40B4-BE49-F238E27FC236}">
                <a16:creationId xmlns:a16="http://schemas.microsoft.com/office/drawing/2014/main" id="{277805BE-0CBB-4CC1-8A43-C8F191B02E18}"/>
              </a:ext>
            </a:extLst>
          </p:cNvPr>
          <p:cNvSpPr txBox="1"/>
          <p:nvPr/>
        </p:nvSpPr>
        <p:spPr>
          <a:xfrm>
            <a:off x="899592" y="1475006"/>
            <a:ext cx="5894070" cy="2245360"/>
          </a:xfrm>
          <a:prstGeom prst="rect">
            <a:avLst/>
          </a:prstGeom>
          <a:noFill/>
        </p:spPr>
        <p:txBody>
          <a:bodyPr wrap="square" rtlCol="0" anchor="t">
            <a:spAutoFit/>
          </a:bodyPr>
          <a:lstStyle/>
          <a:p>
            <a:pPr marL="457200" indent="-457200">
              <a:buFont typeface="+mj-ea"/>
              <a:buAutoNum type="circleNumDbPlain"/>
            </a:pPr>
            <a:r>
              <a:rPr sz="2000" dirty="0">
                <a:latin typeface="微软雅黑" panose="020B0503020204020204" pitchFamily="34" charset="-122"/>
                <a:ea typeface="微软雅黑" panose="020B0503020204020204" pitchFamily="34" charset="-122"/>
              </a:rPr>
              <a:t>随机选择K个随机的点（称为聚类中心）；</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对与数据集中的每个数据点，按照距离K个中心点的距离，将其与距离最近的中心点关联起来，与同一中心点关联的所有点聚成一类；</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计算每一组的均值，将该组所关联的中心点移动到平均值的位置；</a:t>
            </a:r>
          </a:p>
          <a:p>
            <a:pPr marL="457200" indent="-457200">
              <a:buFont typeface="+mj-ea"/>
              <a:buAutoNum type="circleNumDbPlain"/>
            </a:pPr>
            <a:r>
              <a:rPr sz="2000" dirty="0">
                <a:latin typeface="微软雅黑" panose="020B0503020204020204" pitchFamily="34" charset="-122"/>
                <a:ea typeface="微软雅黑" panose="020B0503020204020204" pitchFamily="34" charset="-122"/>
              </a:rPr>
              <a:t>重复执行2-3步，直至中心点不再变化</a:t>
            </a:r>
            <a:r>
              <a:rPr lang="zh-CN" sz="2000" dirty="0">
                <a:latin typeface="微软雅黑" panose="020B0503020204020204" pitchFamily="34" charset="-122"/>
                <a:ea typeface="微软雅黑" panose="020B0503020204020204" pitchFamily="34" charset="-122"/>
              </a:rPr>
              <a:t>；</a:t>
            </a:r>
          </a:p>
        </p:txBody>
      </p:sp>
      <p:sp>
        <p:nvSpPr>
          <p:cNvPr id="6" name="圆角矩形 11">
            <a:extLst>
              <a:ext uri="{FF2B5EF4-FFF2-40B4-BE49-F238E27FC236}">
                <a16:creationId xmlns:a16="http://schemas.microsoft.com/office/drawing/2014/main" id="{C77532B2-D101-44AA-B5EF-82811C348ED2}"/>
              </a:ext>
            </a:extLst>
          </p:cNvPr>
          <p:cNvSpPr/>
          <p:nvPr/>
        </p:nvSpPr>
        <p:spPr>
          <a:xfrm>
            <a:off x="899592" y="1412776"/>
            <a:ext cx="5894070" cy="2307590"/>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F889DFC-66D9-4B2B-843D-3BB23978FAE6}"/>
              </a:ext>
            </a:extLst>
          </p:cNvPr>
          <p:cNvSpPr/>
          <p:nvPr/>
        </p:nvSpPr>
        <p:spPr>
          <a:xfrm>
            <a:off x="2574721" y="1071463"/>
            <a:ext cx="2376805"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K-means</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算法流程</a:t>
            </a:r>
          </a:p>
        </p:txBody>
      </p:sp>
      <p:grpSp>
        <p:nvGrpSpPr>
          <p:cNvPr id="8" name="组合 7">
            <a:extLst>
              <a:ext uri="{FF2B5EF4-FFF2-40B4-BE49-F238E27FC236}">
                <a16:creationId xmlns:a16="http://schemas.microsoft.com/office/drawing/2014/main" id="{A0C46F1C-C268-40DA-BC32-0D107DDE4776}"/>
              </a:ext>
            </a:extLst>
          </p:cNvPr>
          <p:cNvGrpSpPr/>
          <p:nvPr/>
        </p:nvGrpSpPr>
        <p:grpSpPr>
          <a:xfrm>
            <a:off x="1835696" y="3782596"/>
            <a:ext cx="4603115" cy="2728595"/>
            <a:chOff x="3939" y="2130"/>
            <a:chExt cx="8974" cy="5355"/>
          </a:xfrm>
        </p:grpSpPr>
        <p:pic>
          <p:nvPicPr>
            <p:cNvPr id="9" name="图片 8">
              <a:extLst>
                <a:ext uri="{FF2B5EF4-FFF2-40B4-BE49-F238E27FC236}">
                  <a16:creationId xmlns:a16="http://schemas.microsoft.com/office/drawing/2014/main" id="{9F757F54-CB3E-44BF-9EEF-BA9ABCE4EED8}"/>
                </a:ext>
              </a:extLst>
            </p:cNvPr>
            <p:cNvPicPr>
              <a:picLocks noChangeAspect="1"/>
            </p:cNvPicPr>
            <p:nvPr/>
          </p:nvPicPr>
          <p:blipFill>
            <a:blip r:embed="rId2"/>
            <a:stretch>
              <a:fillRect/>
            </a:stretch>
          </p:blipFill>
          <p:spPr>
            <a:xfrm>
              <a:off x="3939" y="2130"/>
              <a:ext cx="8975" cy="5185"/>
            </a:xfrm>
            <a:prstGeom prst="rect">
              <a:avLst/>
            </a:prstGeom>
          </p:spPr>
        </p:pic>
        <p:sp>
          <p:nvSpPr>
            <p:cNvPr id="10" name="文本框 9">
              <a:extLst>
                <a:ext uri="{FF2B5EF4-FFF2-40B4-BE49-F238E27FC236}">
                  <a16:creationId xmlns:a16="http://schemas.microsoft.com/office/drawing/2014/main" id="{E072F08F-9824-436F-81C6-DA308FF405CF}"/>
                </a:ext>
              </a:extLst>
            </p:cNvPr>
            <p:cNvSpPr txBox="1"/>
            <p:nvPr/>
          </p:nvSpPr>
          <p:spPr>
            <a:xfrm>
              <a:off x="11310" y="6905"/>
              <a:ext cx="1516" cy="580"/>
            </a:xfrm>
            <a:prstGeom prst="rect">
              <a:avLst/>
            </a:prstGeom>
            <a:solidFill>
              <a:schemeClr val="bg1"/>
            </a:solidFill>
          </p:spPr>
          <p:txBody>
            <a:bodyPr wrap="square" rtlCol="0">
              <a:spAutoFit/>
            </a:bodyPr>
            <a:lstStyle/>
            <a:p>
              <a:endParaRPr lang="zh-CN" altLang="en-US"/>
            </a:p>
          </p:txBody>
        </p:sp>
      </p:grpSp>
    </p:spTree>
    <p:extLst>
      <p:ext uri="{BB962C8B-B14F-4D97-AF65-F5344CB8AC3E}">
        <p14:creationId xmlns:p14="http://schemas.microsoft.com/office/powerpoint/2010/main" val="309859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59345-6E4C-451E-A6AC-B27A7509AC42}"/>
              </a:ext>
            </a:extLst>
          </p:cNvPr>
          <p:cNvSpPr>
            <a:spLocks noGrp="1"/>
          </p:cNvSpPr>
          <p:nvPr>
            <p:ph type="title"/>
          </p:nvPr>
        </p:nvSpPr>
        <p:spPr/>
        <p:txBody>
          <a:bodyPr/>
          <a:lstStyle/>
          <a:p>
            <a:r>
              <a:rPr kumimoji="0" lang="en-US" altLang="zh-CN" sz="3600" b="1" i="0" u="none" strike="noStrike" kern="0" cap="none" spc="0" normalizeH="0" baseline="0" noProof="0">
                <a:ln>
                  <a:noFill/>
                </a:ln>
                <a:solidFill>
                  <a:srgbClr val="FFFFFF"/>
                </a:solidFill>
                <a:effectLst/>
                <a:uLnTx/>
                <a:uFillTx/>
                <a:latin typeface="黑体" panose="02010609060101010101" pitchFamily="49" charset="-122"/>
                <a:ea typeface="黑体" panose="02010609060101010101" pitchFamily="49" charset="-122"/>
                <a:cs typeface="+mj-cs"/>
              </a:rPr>
              <a:t>7.5 </a:t>
            </a:r>
            <a:r>
              <a:rPr lang="zh-CN" altLang="en-US" b="1">
                <a:solidFill>
                  <a:srgbClr val="FFFFFF"/>
                </a:solidFill>
                <a:latin typeface="黑体" panose="02010609060101010101" pitchFamily="49" charset="-122"/>
                <a:ea typeface="黑体" panose="02010609060101010101" pitchFamily="49" charset="-122"/>
              </a:rPr>
              <a:t>聚类</a:t>
            </a:r>
            <a:endParaRPr lang="en-US"/>
          </a:p>
        </p:txBody>
      </p:sp>
      <p:sp>
        <p:nvSpPr>
          <p:cNvPr id="11" name="矩形 10">
            <a:extLst>
              <a:ext uri="{FF2B5EF4-FFF2-40B4-BE49-F238E27FC236}">
                <a16:creationId xmlns:a16="http://schemas.microsoft.com/office/drawing/2014/main" id="{08DC5003-6C47-4B76-9686-38A6F22EE5AA}"/>
              </a:ext>
            </a:extLst>
          </p:cNvPr>
          <p:cNvSpPr/>
          <p:nvPr/>
        </p:nvSpPr>
        <p:spPr>
          <a:xfrm>
            <a:off x="947103" y="1196752"/>
            <a:ext cx="6865257" cy="1938992"/>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sz="2400" dirty="0">
                <a:latin typeface="微软雅黑" panose="020B0503020204020204" pitchFamily="34" charset="-122"/>
                <a:ea typeface="微软雅黑" panose="020B0503020204020204" pitchFamily="34" charset="-122"/>
                <a:sym typeface="+mn-ea"/>
              </a:rPr>
              <a:t>K-Means的主要</a:t>
            </a:r>
            <a:r>
              <a:rPr lang="zh-CN" altLang="en-US" sz="2400" b="1" dirty="0">
                <a:solidFill>
                  <a:srgbClr val="0070C0"/>
                </a:solidFill>
                <a:latin typeface="微软雅黑" panose="020B0503020204020204" pitchFamily="34" charset="-122"/>
                <a:ea typeface="微软雅黑" panose="020B0503020204020204" pitchFamily="34" charset="-122"/>
                <a:sym typeface="+mn-ea"/>
              </a:rPr>
              <a:t>优点</a:t>
            </a:r>
            <a:r>
              <a:rPr lang="zh-CN" altLang="en-US" sz="2400"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原理比较简单，实现也是很容易，收敛速度快</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聚类效果较优</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算法的可解释度比较强</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主要需要调参的参数仅仅是簇数k</a:t>
            </a:r>
          </a:p>
        </p:txBody>
      </p:sp>
      <p:sp>
        <p:nvSpPr>
          <p:cNvPr id="12" name="矩形 11">
            <a:extLst>
              <a:ext uri="{FF2B5EF4-FFF2-40B4-BE49-F238E27FC236}">
                <a16:creationId xmlns:a16="http://schemas.microsoft.com/office/drawing/2014/main" id="{FD02E450-9EB4-421E-AC20-5762BFF88903}"/>
              </a:ext>
            </a:extLst>
          </p:cNvPr>
          <p:cNvSpPr/>
          <p:nvPr/>
        </p:nvSpPr>
        <p:spPr>
          <a:xfrm>
            <a:off x="947102" y="3645024"/>
            <a:ext cx="6865257" cy="1938992"/>
          </a:xfrm>
          <a:prstGeom prst="rect">
            <a:avLst/>
          </a:prstGeom>
          <a:solidFill>
            <a:srgbClr val="F0FEE5">
              <a:alpha val="41961"/>
            </a:srgbClr>
          </a:solidFill>
          <a:ln>
            <a:solidFill>
              <a:srgbClr val="009900"/>
            </a:solidFill>
            <a:prstDash val="sysDash"/>
          </a:ln>
        </p:spPr>
        <p:txBody>
          <a:bodyPr wrap="square" rtlCol="0" anchor="t">
            <a:spAutoFit/>
          </a:bodyPr>
          <a:lstStyle/>
          <a:p>
            <a:pPr lvl="0" algn="l" fontAlgn="auto">
              <a:lnSpc>
                <a:spcPct val="100000"/>
              </a:lnSpc>
              <a:spcBef>
                <a:spcPts val="0"/>
              </a:spcBef>
              <a:buNone/>
            </a:pPr>
            <a:r>
              <a:rPr lang="zh-CN" altLang="en-US" sz="2400" dirty="0">
                <a:latin typeface="微软雅黑" panose="020B0503020204020204" pitchFamily="34" charset="-122"/>
                <a:ea typeface="微软雅黑" panose="020B0503020204020204" pitchFamily="34" charset="-122"/>
                <a:sym typeface="+mn-ea"/>
              </a:rPr>
              <a:t>K-Means的主要</a:t>
            </a:r>
            <a:r>
              <a:rPr lang="zh-CN" altLang="en-US" sz="2400" b="1" dirty="0">
                <a:solidFill>
                  <a:srgbClr val="0070C0"/>
                </a:solidFill>
                <a:latin typeface="微软雅黑" panose="020B0503020204020204" pitchFamily="34" charset="-122"/>
                <a:ea typeface="微软雅黑" panose="020B0503020204020204" pitchFamily="34" charset="-122"/>
                <a:sym typeface="+mn-ea"/>
              </a:rPr>
              <a:t>缺点</a:t>
            </a:r>
            <a:r>
              <a:rPr lang="zh-CN" altLang="en-US" sz="2400" dirty="0">
                <a:latin typeface="微软雅黑" panose="020B0503020204020204" pitchFamily="34" charset="-122"/>
                <a:ea typeface="微软雅黑" panose="020B0503020204020204" pitchFamily="34" charset="-122"/>
                <a:sym typeface="+mn-ea"/>
              </a:rPr>
              <a:t>：</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K值的选取不好把握</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不平衡数据集的聚类效果不佳</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采用迭代方法，得到的结果只是局部最优</a:t>
            </a:r>
          </a:p>
          <a:p>
            <a:pPr marL="285750" lvl="0" indent="-285750" algn="l" fontAlgn="auto">
              <a:lnSpc>
                <a:spcPct val="100000"/>
              </a:lnSpc>
              <a:spcBef>
                <a:spcPts val="0"/>
              </a:spcBef>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sym typeface="+mn-ea"/>
              </a:rPr>
              <a:t>对噪音和异常点比较的敏感。</a:t>
            </a:r>
          </a:p>
        </p:txBody>
      </p:sp>
    </p:spTree>
    <p:extLst>
      <p:ext uri="{BB962C8B-B14F-4D97-AF65-F5344CB8AC3E}">
        <p14:creationId xmlns:p14="http://schemas.microsoft.com/office/powerpoint/2010/main" val="19434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0,\theta_1) = \frac{1}{2m} \sum\limits^{m}_{i=1} \left( h_\theta(x^{(i)}) - y^{(i)} \right)^2&#10;$&#10;% \delta_i^{(l)} = \left(\sum_j W_{ji}^{(l)} \delta_j^{(l+1)}\right) f'(z_i^{(l)})&#10;&#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quad\quad{(for $j=1$ and $j=0$)}&#10;&#10;\}&#10;% \delta_i^{(l)} = \left(\sum_j W_{ji}^{(l)} \delta_j^{(l+1)}\right) f'(z_i^{(l)})&#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quad\theta_0 := \theta_0 - \alpha &#10; \frac{1}{m} \sum\limits^{m}_{i=1} \left( h_\theta(x^{(i)}) - y^{(i)} \right)&#10;$&#10;&#10;$&#10;\quad\theta_1 := \theta_1 - \alpha &#10; \frac{1}{m} \sum\limits^{m}_{i=1} \left( h_\theta(x^{(i)}) - y^{(i)} \right)\cdot x^{(i)}&#10;$&#10;&#10;\}&#10;% \delta_i^{(l)} = \left(\sum_j W_{ji}^{(l)} \delta_j^{(l+1)}\right) f'(z_i^{(l)})&#10;&#10;&#10;&#10;\end{document}"/>
  <p:tag name="IGUANATEXSIZE" val="30"/>
</p:tagLst>
</file>

<file path=ppt/theme/theme1.xml><?xml version="1.0" encoding="utf-8"?>
<a:theme xmlns:a="http://schemas.openxmlformats.org/drawingml/2006/main" name="北航电子信息工程学院">
  <a:themeElements>
    <a:clrScheme name="北航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北航ppt模板">
      <a:majorFont>
        <a:latin typeface="Arial"/>
        <a:ea typeface="华文新魏"/>
        <a:cs typeface=""/>
      </a:majorFont>
      <a:minorFont>
        <a:latin typeface="Arial"/>
        <a:ea typeface="仿宋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2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2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北航ppt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北航ppt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北航ppt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北航ppt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北航ppt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北航ppt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北航ppt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北航ppt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北航ppt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北航ppt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北航ppt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北航ppt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17440</TotalTime>
  <Words>1500</Words>
  <Application>Microsoft Office PowerPoint</Application>
  <PresentationFormat>全屏显示(4:3)</PresentationFormat>
  <Paragraphs>311</Paragraphs>
  <Slides>96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96</vt:i4>
      </vt:variant>
    </vt:vector>
  </HeadingPairs>
  <TitlesOfParts>
    <vt:vector size="106" baseType="lpstr">
      <vt:lpstr>黑体</vt:lpstr>
      <vt:lpstr>微软雅黑</vt:lpstr>
      <vt:lpstr>Arial</vt:lpstr>
      <vt:lpstr>Calibri</vt:lpstr>
      <vt:lpstr>Cambria Math</vt:lpstr>
      <vt:lpstr>Symbol</vt:lpstr>
      <vt:lpstr>Times New Roman</vt:lpstr>
      <vt:lpstr>Wingdings</vt:lpstr>
      <vt:lpstr>北航电子信息工程学院</vt:lpstr>
      <vt:lpstr>Image</vt:lpstr>
      <vt:lpstr>    人工智能导论 </vt:lpstr>
      <vt:lpstr>第七章 机器学习</vt:lpstr>
      <vt:lpstr>第七章 机器学习</vt:lpstr>
      <vt:lpstr>第七章 机器学习</vt:lpstr>
      <vt:lpstr>7.1  机器学习概念</vt:lpstr>
      <vt:lpstr>7.1  机器学习概念</vt:lpstr>
      <vt:lpstr>7.1  机器学习概念</vt:lpstr>
      <vt:lpstr> 7.1 机器学习概念 </vt:lpstr>
      <vt:lpstr> 7.1 机器学习概念 </vt:lpstr>
      <vt:lpstr>7.1 机器学习概念</vt:lpstr>
      <vt:lpstr>7.1 机器学习概念</vt:lpstr>
      <vt:lpstr>7.1 机器学习概念</vt:lpstr>
      <vt:lpstr>7.1 机器学习概念</vt:lpstr>
      <vt:lpstr>7.1 机器学习概念</vt:lpstr>
      <vt:lpstr>测试</vt:lpstr>
      <vt:lpstr>7.1 机器学习概念</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7.2 线性回归</vt:lpstr>
      <vt:lpstr>7.3 逻辑回归</vt:lpstr>
      <vt:lpstr>7.3 逻辑回归</vt:lpstr>
      <vt:lpstr>7.3 逻辑回归</vt:lpstr>
      <vt:lpstr>7.3 逻辑回归</vt:lpstr>
      <vt:lpstr>7.3 逻辑回归</vt:lpstr>
      <vt:lpstr>7.3 逻辑回归</vt:lpstr>
      <vt:lpstr>7.3 逻辑回归</vt:lpstr>
      <vt:lpstr>7.3 逻辑回归</vt:lpstr>
      <vt:lpstr>7.3 逻辑回归</vt:lpstr>
      <vt:lpstr>7.3 逻辑回归</vt:lpstr>
      <vt:lpstr>7.3 逻辑回归</vt:lpstr>
      <vt:lpstr>7.3 逻辑回归</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7.4 支持向量机</vt:lpstr>
      <vt:lpstr>分类模型评价</vt:lpstr>
      <vt:lpstr>分类模型评价</vt:lpstr>
      <vt:lpstr>分类模型评价</vt:lpstr>
      <vt:lpstr>分类模型评价</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lpstr>7.5 聚类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绪论</dc:title>
  <dc:creator>April</dc:creator>
  <cp:lastModifiedBy>zhuyanju</cp:lastModifiedBy>
  <cp:revision>781</cp:revision>
  <dcterms:created xsi:type="dcterms:W3CDTF">2012-07-30T05:54:56Z</dcterms:created>
  <dcterms:modified xsi:type="dcterms:W3CDTF">2021-11-01T07:34:30Z</dcterms:modified>
</cp:coreProperties>
</file>